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Lst>
  <p:sldSz cy="5143500" cx="9144000"/>
  <p:notesSz cx="6858000" cy="9144000"/>
  <p:embeddedFontLst>
    <p:embeddedFont>
      <p:font typeface="Raleway"/>
      <p:regular r:id="rId39"/>
      <p:bold r:id="rId40"/>
      <p:italic r:id="rId41"/>
      <p:boldItalic r:id="rId42"/>
    </p:embeddedFont>
    <p:embeddedFont>
      <p:font typeface="Lato"/>
      <p:regular r:id="rId43"/>
      <p:bold r:id="rId44"/>
      <p:italic r:id="rId45"/>
      <p:boldItalic r:id="rId46"/>
    </p:embeddedFont>
    <p:embeddedFont>
      <p:font typeface="Lato Black"/>
      <p:bold r:id="rId47"/>
      <p:boldItalic r:id="rId4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aleway-bold.fntdata"/><Relationship Id="rId20" Type="http://schemas.openxmlformats.org/officeDocument/2006/relationships/slide" Target="slides/slide15.xml"/><Relationship Id="rId42" Type="http://schemas.openxmlformats.org/officeDocument/2006/relationships/font" Target="fonts/Raleway-boldItalic.fntdata"/><Relationship Id="rId41" Type="http://schemas.openxmlformats.org/officeDocument/2006/relationships/font" Target="fonts/Raleway-italic.fntdata"/><Relationship Id="rId22" Type="http://schemas.openxmlformats.org/officeDocument/2006/relationships/slide" Target="slides/slide17.xml"/><Relationship Id="rId44" Type="http://schemas.openxmlformats.org/officeDocument/2006/relationships/font" Target="fonts/Lato-bold.fntdata"/><Relationship Id="rId21" Type="http://schemas.openxmlformats.org/officeDocument/2006/relationships/slide" Target="slides/slide16.xml"/><Relationship Id="rId43" Type="http://schemas.openxmlformats.org/officeDocument/2006/relationships/font" Target="fonts/Lato-regular.fntdata"/><Relationship Id="rId24" Type="http://schemas.openxmlformats.org/officeDocument/2006/relationships/slide" Target="slides/slide19.xml"/><Relationship Id="rId46" Type="http://schemas.openxmlformats.org/officeDocument/2006/relationships/font" Target="fonts/Lato-boldItalic.fntdata"/><Relationship Id="rId23" Type="http://schemas.openxmlformats.org/officeDocument/2006/relationships/slide" Target="slides/slide18.xml"/><Relationship Id="rId45" Type="http://schemas.openxmlformats.org/officeDocument/2006/relationships/font" Target="fonts/Lato-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48" Type="http://schemas.openxmlformats.org/officeDocument/2006/relationships/font" Target="fonts/LatoBlack-boldItalic.fntdata"/><Relationship Id="rId25" Type="http://schemas.openxmlformats.org/officeDocument/2006/relationships/slide" Target="slides/slide20.xml"/><Relationship Id="rId47" Type="http://schemas.openxmlformats.org/officeDocument/2006/relationships/font" Target="fonts/LatoBlack-bold.fntdata"/><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font" Target="fonts/Raleway-regular.fntdata"/><Relationship Id="rId16" Type="http://schemas.openxmlformats.org/officeDocument/2006/relationships/slide" Target="slides/slide11.xml"/><Relationship Id="rId38" Type="http://schemas.openxmlformats.org/officeDocument/2006/relationships/slide" Target="slides/slide33.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Briefly introduce the team.</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2509ed10b8e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2509ed10b8e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From the model </a:t>
            </a:r>
            <a:r>
              <a:rPr lang="en"/>
              <a:t>selection</a:t>
            </a:r>
            <a:r>
              <a:rPr lang="en"/>
              <a:t> process, we see RFC has the best performance on our data, therefore selected to proceed further.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2505251174b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2505251174b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Baseline LogisticRegression model with default parameters of 45% accuracy</a:t>
            </a:r>
            <a:endParaRPr/>
          </a:p>
          <a:p>
            <a:pPr indent="-298450" lvl="0" marL="457200" rtl="0" algn="l">
              <a:spcBef>
                <a:spcPts val="0"/>
              </a:spcBef>
              <a:spcAft>
                <a:spcPts val="0"/>
              </a:spcAft>
              <a:buSzPts val="1100"/>
              <a:buChar char="-"/>
            </a:pPr>
            <a:r>
              <a:rPr lang="en"/>
              <a:t>Final model is VotingClassifier ensemble model -&gt; 3 input models</a:t>
            </a:r>
            <a:endParaRPr/>
          </a:p>
          <a:p>
            <a:pPr indent="-298450" lvl="0" marL="457200" rtl="0" algn="l">
              <a:spcBef>
                <a:spcPts val="0"/>
              </a:spcBef>
              <a:spcAft>
                <a:spcPts val="0"/>
              </a:spcAft>
              <a:buSzPts val="1100"/>
              <a:buChar char="-"/>
            </a:pPr>
            <a:r>
              <a:rPr lang="en"/>
              <a:t>RF, RF + L1 reg, RF OVR + L1 reg</a:t>
            </a:r>
            <a:endParaRPr/>
          </a:p>
          <a:p>
            <a:pPr indent="-298450" lvl="0" marL="457200" rtl="0" algn="l">
              <a:spcBef>
                <a:spcPts val="0"/>
              </a:spcBef>
              <a:spcAft>
                <a:spcPts val="0"/>
              </a:spcAft>
              <a:buSzPts val="1100"/>
              <a:buChar char="-"/>
            </a:pPr>
            <a:r>
              <a:rPr lang="en"/>
              <a:t>Each achieved between 65-67% </a:t>
            </a:r>
            <a:r>
              <a:rPr lang="en"/>
              <a:t>accuracy</a:t>
            </a:r>
            <a:endParaRPr/>
          </a:p>
          <a:p>
            <a:pPr indent="-298450" lvl="0" marL="457200" rtl="0" algn="l">
              <a:spcBef>
                <a:spcPts val="0"/>
              </a:spcBef>
              <a:spcAft>
                <a:spcPts val="0"/>
              </a:spcAft>
              <a:buSzPts val="1100"/>
              <a:buChar char="-"/>
            </a:pPr>
            <a:r>
              <a:rPr lang="en"/>
              <a:t>VotingClassifier model achieved 70% train/test accuracy</a:t>
            </a:r>
            <a:endParaRPr/>
          </a:p>
          <a:p>
            <a:pPr indent="-298450" lvl="0" marL="457200" rtl="0" algn="l">
              <a:spcBef>
                <a:spcPts val="0"/>
              </a:spcBef>
              <a:spcAft>
                <a:spcPts val="0"/>
              </a:spcAft>
              <a:buSzPts val="1100"/>
              <a:buChar char="-"/>
            </a:pPr>
            <a:r>
              <a:rPr lang="en"/>
              <a:t>RF models make different mistakes and get different predictions correct -&gt; hard voting increase score</a:t>
            </a:r>
            <a:endParaRPr/>
          </a:p>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2505251174b_0_1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2505251174b_0_1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为啥shopping和home像？——》accuracy低</a:t>
            </a:r>
            <a:endParaRPr/>
          </a:p>
          <a:p>
            <a:pPr indent="-298450" lvl="0" marL="457200" rtl="0" algn="l">
              <a:spcBef>
                <a:spcPts val="0"/>
              </a:spcBef>
              <a:spcAft>
                <a:spcPts val="0"/>
              </a:spcAft>
              <a:buSzPts val="1100"/>
              <a:buChar char="-"/>
            </a:pPr>
            <a:r>
              <a:rPr lang="en"/>
              <a:t>We see that majority are in </a:t>
            </a:r>
            <a:r>
              <a:rPr lang="en"/>
              <a:t>diagonal -&gt; 70% accuracy</a:t>
            </a:r>
            <a:endParaRPr/>
          </a:p>
          <a:p>
            <a:pPr indent="-298450" lvl="0" marL="457200" rtl="0" algn="l">
              <a:spcBef>
                <a:spcPts val="0"/>
              </a:spcBef>
              <a:spcAft>
                <a:spcPts val="0"/>
              </a:spcAft>
              <a:buSzPts val="1100"/>
              <a:buChar char="-"/>
            </a:pPr>
            <a:r>
              <a:rPr lang="en"/>
              <a:t>Big issue when true label is SHOPPING</a:t>
            </a:r>
            <a:endParaRPr/>
          </a:p>
          <a:p>
            <a:pPr indent="-298450" lvl="0" marL="457200" rtl="0" algn="l">
              <a:spcBef>
                <a:spcPts val="0"/>
              </a:spcBef>
              <a:spcAft>
                <a:spcPts val="0"/>
              </a:spcAft>
              <a:buSzPts val="1100"/>
              <a:buChar char="-"/>
            </a:pPr>
            <a:r>
              <a:rPr lang="en"/>
              <a:t>Model often predicts SHOPPING as HOME</a:t>
            </a:r>
            <a:endParaRPr/>
          </a:p>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2509ed10b8e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2509ed10b8e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SK 0837 - add SHAP force plot</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Area has stores for shopping but also houses</a:t>
            </a:r>
            <a:endParaRPr/>
          </a:p>
          <a:p>
            <a:pPr indent="-298450" lvl="0" marL="457200" rtl="0" algn="l">
              <a:spcBef>
                <a:spcPts val="0"/>
              </a:spcBef>
              <a:spcAft>
                <a:spcPts val="0"/>
              </a:spcAft>
              <a:buSzPts val="1100"/>
              <a:buChar char="-"/>
            </a:pPr>
            <a:r>
              <a:rPr lang="en"/>
              <a:t>Makes sense -&gt; residential areas often have stores for people to buy daily necessities</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2509ed10b8e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2509ed10b8e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Interpret feature importance of the model by looking at the individual models going into the VotingClassifier</a:t>
            </a:r>
            <a:endParaRPr/>
          </a:p>
          <a:p>
            <a:pPr indent="-298450" lvl="0" marL="457200" rtl="0" algn="l">
              <a:spcBef>
                <a:spcPts val="0"/>
              </a:spcBef>
              <a:spcAft>
                <a:spcPts val="0"/>
              </a:spcAft>
              <a:buSzPts val="1100"/>
              <a:buChar char="-"/>
            </a:pPr>
            <a:r>
              <a:rPr lang="en"/>
              <a:t>If individual models have similar </a:t>
            </a:r>
            <a:r>
              <a:rPr lang="en"/>
              <a:t>important</a:t>
            </a:r>
            <a:r>
              <a:rPr lang="en"/>
              <a:t> features, then those features are the main driving factors for a prediction of a target category</a:t>
            </a:r>
            <a:endParaRPr/>
          </a:p>
          <a:p>
            <a:pPr indent="-298450" lvl="0" marL="457200" rtl="0" algn="l">
              <a:spcBef>
                <a:spcPts val="0"/>
              </a:spcBef>
              <a:spcAft>
                <a:spcPts val="0"/>
              </a:spcAft>
              <a:buSzPts val="1100"/>
              <a:buChar char="-"/>
            </a:pPr>
            <a:r>
              <a:rPr lang="en"/>
              <a:t>RF + L1 reg model with target HOME</a:t>
            </a:r>
            <a:endParaRPr/>
          </a:p>
          <a:p>
            <a:pPr indent="-298450" lvl="0" marL="457200" rtl="0" algn="l">
              <a:spcBef>
                <a:spcPts val="0"/>
              </a:spcBef>
              <a:spcAft>
                <a:spcPts val="0"/>
              </a:spcAft>
              <a:buSzPts val="1100"/>
              <a:buChar char="-"/>
            </a:pPr>
            <a:r>
              <a:rPr lang="en"/>
              <a:t>Most important features that also make sense intuitively:</a:t>
            </a:r>
            <a:endParaRPr/>
          </a:p>
          <a:p>
            <a:pPr indent="-298450" lvl="1" marL="914400" rtl="0" algn="l">
              <a:spcBef>
                <a:spcPts val="0"/>
              </a:spcBef>
              <a:spcAft>
                <a:spcPts val="0"/>
              </a:spcAft>
              <a:buSzPts val="1100"/>
              <a:buChar char="-"/>
            </a:pPr>
            <a:r>
              <a:rPr lang="en"/>
              <a:t> employment percentage -&gt; lower value has higher SHAP value</a:t>
            </a:r>
            <a:endParaRPr/>
          </a:p>
          <a:p>
            <a:pPr indent="-298450" lvl="1" marL="914400" rtl="0" algn="l">
              <a:spcBef>
                <a:spcPts val="0"/>
              </a:spcBef>
              <a:spcAft>
                <a:spcPts val="0"/>
              </a:spcAft>
              <a:buSzPts val="1100"/>
              <a:buChar char="-"/>
            </a:pPr>
            <a:r>
              <a:rPr lang="en"/>
              <a:t>Other features such as daytime population of WFH or retired/disabled important</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2509ed10b8e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2509ed10b8e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SHAP of RF+OVR+L1 reg</a:t>
            </a:r>
            <a:endParaRPr/>
          </a:p>
          <a:p>
            <a:pPr indent="-298450" lvl="0" marL="457200" rtl="0" algn="l">
              <a:spcBef>
                <a:spcPts val="0"/>
              </a:spcBef>
              <a:spcAft>
                <a:spcPts val="0"/>
              </a:spcAft>
              <a:buSzPts val="1100"/>
              <a:buChar char="-"/>
            </a:pPr>
            <a:r>
              <a:rPr lang="en"/>
              <a:t>Also see employment percentage -&gt; lower lead to high SHAP value</a:t>
            </a:r>
            <a:endParaRPr/>
          </a:p>
          <a:p>
            <a:pPr indent="-298450" lvl="0" marL="457200" rtl="0" algn="l">
              <a:spcBef>
                <a:spcPts val="0"/>
              </a:spcBef>
              <a:spcAft>
                <a:spcPts val="0"/>
              </a:spcAft>
              <a:buSzPts val="1100"/>
              <a:buChar char="-"/>
            </a:pPr>
            <a:r>
              <a:rPr lang="en"/>
              <a:t>Also see daytime population of WFH and retired/disabled important</a:t>
            </a:r>
            <a:endParaRPr/>
          </a:p>
          <a:p>
            <a:pPr indent="-298450" lvl="0" marL="457200" rtl="0" algn="l">
              <a:spcBef>
                <a:spcPts val="0"/>
              </a:spcBef>
              <a:spcAft>
                <a:spcPts val="0"/>
              </a:spcAft>
              <a:buSzPts val="1100"/>
              <a:buChar char="-"/>
            </a:pPr>
            <a:r>
              <a:rPr lang="en"/>
              <a:t>Those are important features for predicting HOME category</a:t>
            </a:r>
            <a:endParaRPr/>
          </a:p>
          <a:p>
            <a:pPr indent="-298450" lvl="0" marL="457200" rtl="0" algn="l">
              <a:spcBef>
                <a:spcPts val="0"/>
              </a:spcBef>
              <a:spcAft>
                <a:spcPts val="0"/>
              </a:spcAft>
              <a:buSzPts val="1100"/>
              <a:buChar char="-"/>
            </a:pPr>
            <a:r>
              <a:rPr lang="en"/>
              <a:t>We do the same for other categories (WORK, SHOPPING, etc.) to identify different important features</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251be978bfe_6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251be978bfe_6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SK 0837 - add SHAP force plot</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Now we go back to the SK location from before</a:t>
            </a:r>
            <a:endParaRPr/>
          </a:p>
          <a:p>
            <a:pPr indent="-298450" lvl="0" marL="457200" rtl="0" algn="l">
              <a:spcBef>
                <a:spcPts val="0"/>
              </a:spcBef>
              <a:spcAft>
                <a:spcPts val="0"/>
              </a:spcAft>
              <a:buSzPts val="1100"/>
              <a:buChar char="-"/>
            </a:pPr>
            <a:r>
              <a:rPr lang="en"/>
              <a:t>Might </a:t>
            </a:r>
            <a:r>
              <a:rPr lang="en"/>
              <a:t>think</a:t>
            </a:r>
            <a:r>
              <a:rPr lang="en"/>
              <a:t> this location category is SHOPPING, but the true label is HOME</a:t>
            </a:r>
            <a:endParaRPr/>
          </a:p>
          <a:p>
            <a:pPr indent="-298450" lvl="1" marL="914400" rtl="0" algn="l">
              <a:spcBef>
                <a:spcPts val="0"/>
              </a:spcBef>
              <a:spcAft>
                <a:spcPts val="0"/>
              </a:spcAft>
              <a:buSzPts val="1100"/>
              <a:buChar char="-"/>
            </a:pPr>
            <a:r>
              <a:rPr lang="en"/>
              <a:t>This is why we need to look at features that we cannot observe on a map</a:t>
            </a:r>
            <a:endParaRPr/>
          </a:p>
          <a:p>
            <a:pPr indent="-298450" lvl="0" marL="457200" rtl="0" algn="l">
              <a:spcBef>
                <a:spcPts val="0"/>
              </a:spcBef>
              <a:spcAft>
                <a:spcPts val="0"/>
              </a:spcAft>
              <a:buSzPts val="1100"/>
              <a:buChar char="-"/>
            </a:pPr>
            <a:r>
              <a:rPr lang="en"/>
              <a:t>why?</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2271749210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2271749210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Look at SHAP force plot to see features driving the prediction</a:t>
            </a:r>
            <a:endParaRPr/>
          </a:p>
          <a:p>
            <a:pPr indent="-298450" lvl="0" marL="457200" rtl="0" algn="l">
              <a:spcBef>
                <a:spcPts val="0"/>
              </a:spcBef>
              <a:spcAft>
                <a:spcPts val="0"/>
              </a:spcAft>
              <a:buSzPts val="1100"/>
              <a:buChar char="-"/>
            </a:pPr>
            <a:r>
              <a:rPr lang="en"/>
              <a:t>See negative scaled value of employment percentage -&gt; low</a:t>
            </a:r>
            <a:endParaRPr/>
          </a:p>
          <a:p>
            <a:pPr indent="-298450" lvl="0" marL="457200" rtl="0" algn="l">
              <a:spcBef>
                <a:spcPts val="0"/>
              </a:spcBef>
              <a:spcAft>
                <a:spcPts val="0"/>
              </a:spcAft>
              <a:buSzPts val="1100"/>
              <a:buChar char="-"/>
            </a:pPr>
            <a:r>
              <a:rPr lang="en"/>
              <a:t>Positive scaled value of retired/disabled population</a:t>
            </a:r>
            <a:endParaRPr/>
          </a:p>
          <a:p>
            <a:pPr indent="-298450" lvl="0" marL="457200" rtl="0" algn="l">
              <a:spcBef>
                <a:spcPts val="0"/>
              </a:spcBef>
              <a:spcAft>
                <a:spcPts val="0"/>
              </a:spcAft>
              <a:buSzPts val="1100"/>
              <a:buChar char="-"/>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solidFill>
                  <a:srgbClr val="FF0000"/>
                </a:solidFill>
              </a:rPr>
              <a:t>(EXPLAIN variable names)</a:t>
            </a:r>
            <a:endParaRPr>
              <a:solidFill>
                <a:srgbClr val="FF0000"/>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2505251174b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2505251174b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now, we can leave the Smoothie King task on the side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and switch your attention to another restaurant chain — Subway USA</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2505251174b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2505251174b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Subway USA, we were asked to build an </a:t>
            </a:r>
            <a:r>
              <a:rPr lang="en"/>
              <a:t>unsupervised</a:t>
            </a:r>
            <a:r>
              <a:rPr lang="en"/>
              <a:t> Machine Learning model.</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Because the data provided by the partner is not labelled </a:t>
            </a:r>
            <a:endParaRPr/>
          </a:p>
          <a:p>
            <a:pPr indent="0" lvl="0" marL="0" rtl="0" algn="l">
              <a:spcBef>
                <a:spcPts val="0"/>
              </a:spcBef>
              <a:spcAft>
                <a:spcPts val="0"/>
              </a:spcAft>
              <a:buNone/>
            </a:pPr>
            <a:r>
              <a:rPr lang="en"/>
              <a:t>which means we do not know if a </a:t>
            </a:r>
            <a:r>
              <a:rPr b="1" lang="en"/>
              <a:t>Subway</a:t>
            </a:r>
            <a:r>
              <a:rPr lang="en"/>
              <a:t> store can be </a:t>
            </a:r>
            <a:r>
              <a:rPr lang="en"/>
              <a:t>categorized as HOME, or WORK or SHOPPING,</a:t>
            </a:r>
            <a:endParaRPr/>
          </a:p>
          <a:p>
            <a:pPr indent="0" lvl="0" marL="0" rtl="0" algn="l">
              <a:spcBef>
                <a:spcPts val="0"/>
              </a:spcBef>
              <a:spcAft>
                <a:spcPts val="0"/>
              </a:spcAft>
              <a:buNone/>
            </a:pPr>
            <a:r>
              <a:rPr lang="en"/>
              <a:t>just like how the Smoothie King stores were categorized.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Therefore we need to build an </a:t>
            </a:r>
            <a:r>
              <a:rPr lang="en">
                <a:solidFill>
                  <a:schemeClr val="dk1"/>
                </a:solidFill>
              </a:rPr>
              <a:t>unsupervised Machine Learning model to cluster those Subway stores into different groups </a:t>
            </a:r>
            <a:endParaRPr>
              <a:solidFill>
                <a:schemeClr val="dk1"/>
              </a:solidFill>
            </a:endParaRPr>
          </a:p>
          <a:p>
            <a:pPr indent="0" lvl="0" marL="0" rtl="0" algn="l">
              <a:spcBef>
                <a:spcPts val="0"/>
              </a:spcBef>
              <a:spcAft>
                <a:spcPts val="0"/>
              </a:spcAft>
              <a:buNone/>
            </a:pPr>
            <a:r>
              <a:rPr lang="en">
                <a:solidFill>
                  <a:schemeClr val="dk1"/>
                </a:solidFill>
              </a:rPr>
              <a:t>where they share the most similarities within the group,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potentially those clusters can be categorized as the Smoothie King stores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At the end, we need to determine and interpret what are the driving features to cluster those stores into different categories.</a:t>
            </a:r>
            <a:endParaRPr>
              <a:solidFill>
                <a:schemeClr val="dk1"/>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2505251174b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2505251174b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Introduce our partner.</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2509ed10b8e_1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2509ed10b8e_1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 fulfill this task, we followed these 4 steps.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 will be covering the first 2 steps: Data Preprocess and Model Building</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And Morris will cover step 3 and 4 later, which are Label Verification and Cluster Interpretation</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2509ed10b8e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2509ed10b8e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Step 1 to perform data preprocess,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First, since the Subway data was given with very similar features as the Smoothie King data,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Based on the Smoothie King model feature importances, we try to include those features for the Subway model.</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Then, we tried to remove the irrelevant features such as </a:t>
            </a:r>
            <a:r>
              <a:rPr lang="en"/>
              <a:t>percentage</a:t>
            </a:r>
            <a:r>
              <a:rPr lang="en"/>
              <a:t> feature over </a:t>
            </a:r>
            <a:r>
              <a:rPr lang="en"/>
              <a:t>actual</a:t>
            </a:r>
            <a:r>
              <a:rPr lang="en"/>
              <a:t> count feature, 0 values, climate and location related data.</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also performed feature engineering. </a:t>
            </a:r>
            <a:r>
              <a:rPr lang="en">
                <a:solidFill>
                  <a:srgbClr val="FF0000"/>
                </a:solidFill>
              </a:rPr>
              <a:t>(EXAMPLEs and DETAILs)</a:t>
            </a:r>
            <a:endParaRPr>
              <a:solidFill>
                <a:srgbClr val="FF0000"/>
              </a:solidFill>
            </a:endParaRPr>
          </a:p>
          <a:p>
            <a:pPr indent="0" lvl="0" marL="0" rtl="0" algn="l">
              <a:spcBef>
                <a:spcPts val="0"/>
              </a:spcBef>
              <a:spcAft>
                <a:spcPts val="0"/>
              </a:spcAft>
              <a:buNone/>
            </a:pPr>
            <a:r>
              <a:rPr lang="en"/>
              <a:t>For </a:t>
            </a:r>
            <a:r>
              <a:rPr lang="en"/>
              <a:t>example</a:t>
            </a:r>
            <a:r>
              <a:rPr lang="en"/>
              <a:t> to </a:t>
            </a:r>
            <a:r>
              <a:rPr lang="en"/>
              <a:t>aggregate</a:t>
            </a:r>
            <a:r>
              <a:rPr lang="en"/>
              <a:t> different household size as an average, sum all traffic data from different directions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final dataset used for the </a:t>
            </a:r>
            <a:r>
              <a:rPr lang="en"/>
              <a:t>unsupervised</a:t>
            </a:r>
            <a:r>
              <a:rPr lang="en"/>
              <a:t> clustering has 73 features for over 14 thousands data points.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also did a 80/20 train/test split.</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2509ed10b8e_1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2509ed10b8e_1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Step 2 is to build the </a:t>
            </a:r>
            <a:r>
              <a:rPr lang="en"/>
              <a:t>unsupervised</a:t>
            </a:r>
            <a:r>
              <a:rPr lang="en"/>
              <a:t> model.</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Starting from simple, we were trying K-means, DBSACN and HDBSCAN, Hierarchical </a:t>
            </a:r>
            <a:r>
              <a:rPr lang="en"/>
              <a:t>clustering</a:t>
            </a:r>
            <a:r>
              <a:rPr lang="en"/>
              <a:t> and </a:t>
            </a:r>
            <a:r>
              <a:rPr lang="en"/>
              <a:t>Gaussian Mixture Models (the GMMs).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But the results were not ideal. For how we verify the different clusters, it will be covered in Step 3.</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Luckily, we had some ideal cluster distributions and those clusters can be verified into very obvious categories when we try to use Fuzzy C-Means, (the FCM)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2509ed10b8e_1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2509ed10b8e_1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I will go a bit into detail about what FCM is and how it works.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To </a:t>
            </a:r>
            <a:r>
              <a:rPr lang="en"/>
              <a:t>assign data points to clusters, normally it can follow 2 different approaches: </a:t>
            </a:r>
            <a:endParaRPr/>
          </a:p>
          <a:p>
            <a:pPr indent="0" lvl="0" marL="0" rtl="0" algn="l">
              <a:spcBef>
                <a:spcPts val="0"/>
              </a:spcBef>
              <a:spcAft>
                <a:spcPts val="0"/>
              </a:spcAft>
              <a:buNone/>
            </a:pPr>
            <a:r>
              <a:rPr lang="en"/>
              <a:t>Hard partition and Fuzzy partition.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where </a:t>
            </a:r>
            <a:r>
              <a:rPr lang="en">
                <a:solidFill>
                  <a:schemeClr val="dk1"/>
                </a:solidFill>
              </a:rPr>
              <a:t>hard partition </a:t>
            </a:r>
            <a:r>
              <a:rPr lang="en"/>
              <a:t>strictly allocated data point to one cluster.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But fuzzy partition enables the cluster assignment for data point to belong to multiple clusters.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As shown here in this image, left one is the hard partition example and the right one is the fuzzy partition.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For example, you can see this data points has a possibility of cluster **GREEN** of 0.47 and </a:t>
            </a:r>
            <a:r>
              <a:rPr lang="en">
                <a:solidFill>
                  <a:schemeClr val="dk1"/>
                </a:solidFill>
              </a:rPr>
              <a:t>possibility of cluster **BLUE** of 0.53.</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The reason why FCM works well is because our data points share same characteristics across clusters.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This leaves a challenge for us, which needs more efforts for cluster verification since the boundaries between clusters are not strictly defined. </a:t>
            </a:r>
            <a:endParaRPr>
              <a:solidFill>
                <a:schemeClr val="dk1"/>
              </a:solidFill>
            </a:endParaRPr>
          </a:p>
          <a:p>
            <a:pPr indent="0" lvl="0" marL="0" rtl="0" algn="l">
              <a:spcBef>
                <a:spcPts val="0"/>
              </a:spcBef>
              <a:spcAft>
                <a:spcPts val="0"/>
              </a:spcAft>
              <a:buNone/>
            </a:pPr>
            <a:r>
              <a:rPr lang="en">
                <a:solidFill>
                  <a:schemeClr val="dk1"/>
                </a:solidFill>
              </a:rPr>
              <a:t>Morris will showcase this in later slides.</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2509ed10b8e_1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2509ed10b8e_1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With train split, using FCM, by performing required hyperparameter tuning to ensure the smallest within cluster distance.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have the date points share the most similarities within clusters.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And the best model gave the above </a:t>
            </a:r>
            <a:r>
              <a:rPr lang="en"/>
              <a:t>cluster percentages, most categories are pretty evenly distributed.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 will hand over to Morris for the next 2 steps.</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2509ed10b8e_1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2509ed10b8e_1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Clr>
                <a:srgbClr val="595959"/>
              </a:buClr>
              <a:buSzPts val="1600"/>
              <a:buFont typeface="Lato"/>
              <a:buChar char="●"/>
            </a:pPr>
            <a:r>
              <a:rPr lang="en" sz="1600">
                <a:solidFill>
                  <a:srgbClr val="222222"/>
                </a:solidFill>
              </a:rPr>
              <a:t>Since we do not have label to </a:t>
            </a:r>
            <a:r>
              <a:rPr lang="en" sz="1600">
                <a:solidFill>
                  <a:srgbClr val="222222"/>
                </a:solidFill>
              </a:rPr>
              <a:t>verify</a:t>
            </a:r>
            <a:r>
              <a:rPr lang="en" sz="1600">
                <a:solidFill>
                  <a:srgbClr val="222222"/>
                </a:solidFill>
              </a:rPr>
              <a:t> our results. We came up with a verification method using Google Map.</a:t>
            </a:r>
            <a:endParaRPr sz="1600">
              <a:solidFill>
                <a:srgbClr val="222222"/>
              </a:solidFill>
            </a:endParaRPr>
          </a:p>
          <a:p>
            <a:pPr indent="-330200" lvl="0" marL="457200" rtl="0" algn="l">
              <a:lnSpc>
                <a:spcPct val="115000"/>
              </a:lnSpc>
              <a:spcBef>
                <a:spcPts val="0"/>
              </a:spcBef>
              <a:spcAft>
                <a:spcPts val="0"/>
              </a:spcAft>
              <a:buClr>
                <a:srgbClr val="595959"/>
              </a:buClr>
              <a:buSzPts val="1600"/>
              <a:buFont typeface="Lato"/>
              <a:buChar char="●"/>
            </a:pPr>
            <a:r>
              <a:rPr lang="en" sz="1600">
                <a:solidFill>
                  <a:srgbClr val="222222"/>
                </a:solidFill>
              </a:rPr>
              <a:t>Randomly select 30 stores from each cluster</a:t>
            </a:r>
            <a:endParaRPr sz="1600">
              <a:solidFill>
                <a:srgbClr val="222222"/>
              </a:solidFill>
            </a:endParaRPr>
          </a:p>
          <a:p>
            <a:pPr indent="-330200" lvl="0" marL="457200" rtl="0" algn="l">
              <a:lnSpc>
                <a:spcPct val="115000"/>
              </a:lnSpc>
              <a:spcBef>
                <a:spcPts val="0"/>
              </a:spcBef>
              <a:spcAft>
                <a:spcPts val="0"/>
              </a:spcAft>
              <a:buClr>
                <a:srgbClr val="222222"/>
              </a:buClr>
              <a:buSzPts val="1600"/>
              <a:buFont typeface="Lato"/>
              <a:buChar char="●"/>
            </a:pPr>
            <a:r>
              <a:rPr lang="en" sz="1600">
                <a:solidFill>
                  <a:srgbClr val="222222"/>
                </a:solidFill>
              </a:rPr>
              <a:t>Collect their longitude and latitude, then print them on Google Map</a:t>
            </a:r>
            <a:endParaRPr sz="1600">
              <a:solidFill>
                <a:srgbClr val="222222"/>
              </a:solidFill>
            </a:endParaRPr>
          </a:p>
          <a:p>
            <a:pPr indent="-330200" lvl="0" marL="457200" rtl="0" algn="l">
              <a:lnSpc>
                <a:spcPct val="115000"/>
              </a:lnSpc>
              <a:spcBef>
                <a:spcPts val="0"/>
              </a:spcBef>
              <a:spcAft>
                <a:spcPts val="0"/>
              </a:spcAft>
              <a:buClr>
                <a:srgbClr val="222222"/>
              </a:buClr>
              <a:buSzPts val="1600"/>
              <a:buFont typeface="Lato"/>
              <a:buChar char="●"/>
            </a:pPr>
            <a:r>
              <a:rPr lang="en" sz="1600">
                <a:solidFill>
                  <a:srgbClr val="222222"/>
                </a:solidFill>
              </a:rPr>
              <a:t>By checking their surroundings information we interpret the clusters as home, shopping, rural area, hyper urban, and work.</a:t>
            </a:r>
            <a:endParaRPr sz="1600">
              <a:solidFill>
                <a:srgbClr val="222222"/>
              </a:solidFil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252644255bf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252644255bf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rPr lang="en" sz="1600">
                <a:solidFill>
                  <a:srgbClr val="222222"/>
                </a:solidFill>
              </a:rPr>
              <a:t>As we look closer to the cluster 0, we can find that there are a lot of houses. So it may be the home categories.</a:t>
            </a:r>
            <a:endParaRPr sz="1600">
              <a:solidFill>
                <a:srgbClr val="222222"/>
              </a:solidFil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252644255bf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252644255bf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rPr lang="en" sz="1600">
                <a:solidFill>
                  <a:srgbClr val="222222"/>
                </a:solidFill>
              </a:rPr>
              <a:t>For </a:t>
            </a:r>
            <a:r>
              <a:rPr lang="en" sz="1600">
                <a:solidFill>
                  <a:srgbClr val="222222"/>
                </a:solidFill>
              </a:rPr>
              <a:t>the cluster 1, we can find that there is a </a:t>
            </a:r>
            <a:r>
              <a:rPr lang="en" sz="1600">
                <a:solidFill>
                  <a:srgbClr val="222222"/>
                </a:solidFill>
              </a:rPr>
              <a:t>shopping</a:t>
            </a:r>
            <a:r>
              <a:rPr lang="en" sz="1600">
                <a:solidFill>
                  <a:srgbClr val="222222"/>
                </a:solidFill>
              </a:rPr>
              <a:t>  area with a parking lot. So it may be the shopping categories.</a:t>
            </a:r>
            <a:endParaRPr sz="1600">
              <a:solidFill>
                <a:srgbClr val="222222"/>
              </a:solidFil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2509ed10b8e_1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2509ed10b8e_1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As we mentioned before, only look at the Google map is not </a:t>
            </a:r>
            <a:r>
              <a:rPr lang="en" sz="1600"/>
              <a:t>enough.</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rPr lang="en" sz="1600"/>
              <a:t>After we use our unsupervised model to label our data.</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rPr lang="en" sz="1600"/>
              <a:t>We build a </a:t>
            </a:r>
            <a:r>
              <a:rPr lang="en" sz="1600">
                <a:solidFill>
                  <a:schemeClr val="dk1"/>
                </a:solidFill>
                <a:latin typeface="Lato"/>
                <a:ea typeface="Lato"/>
                <a:cs typeface="Lato"/>
                <a:sym typeface="Lato"/>
              </a:rPr>
              <a:t>RandomForestClassifier, so we can have the feature importance using SHAP like the Smoothie King.</a:t>
            </a:r>
            <a:endParaRPr sz="1600"/>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251be978bfe_1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251be978bfe_1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Clr>
                <a:schemeClr val="dk1"/>
              </a:buClr>
              <a:buSzPts val="1600"/>
              <a:buChar char="-"/>
            </a:pPr>
            <a:r>
              <a:rPr lang="en" sz="1600">
                <a:solidFill>
                  <a:schemeClr val="dk1"/>
                </a:solidFill>
              </a:rPr>
              <a:t>As the SHAP plot shown</a:t>
            </a:r>
            <a:endParaRPr sz="1600">
              <a:solidFill>
                <a:schemeClr val="dk1"/>
              </a:solidFill>
            </a:endParaRPr>
          </a:p>
          <a:p>
            <a:pPr indent="-330200" lvl="0" marL="457200" rtl="0" algn="l">
              <a:spcBef>
                <a:spcPts val="0"/>
              </a:spcBef>
              <a:spcAft>
                <a:spcPts val="0"/>
              </a:spcAft>
              <a:buClr>
                <a:schemeClr val="dk1"/>
              </a:buClr>
              <a:buSzPts val="1600"/>
              <a:buFont typeface="Lato"/>
              <a:buChar char="-"/>
            </a:pPr>
            <a:r>
              <a:rPr lang="en" sz="1600">
                <a:solidFill>
                  <a:schemeClr val="dk1"/>
                </a:solidFill>
                <a:latin typeface="Lato"/>
                <a:ea typeface="Lato"/>
                <a:cs typeface="Lato"/>
                <a:sym typeface="Lato"/>
              </a:rPr>
              <a:t>Higher the value of household type family and Daytime population work at home, higher the SHAP value</a:t>
            </a:r>
            <a:endParaRPr sz="1600">
              <a:solidFill>
                <a:schemeClr val="dk1"/>
              </a:solidFill>
              <a:latin typeface="Lato"/>
              <a:ea typeface="Lato"/>
              <a:cs typeface="Lato"/>
              <a:sym typeface="Lato"/>
            </a:endParaRPr>
          </a:p>
          <a:p>
            <a:pPr indent="-330200" lvl="0" marL="457200" rtl="0" algn="l">
              <a:spcBef>
                <a:spcPts val="0"/>
              </a:spcBef>
              <a:spcAft>
                <a:spcPts val="0"/>
              </a:spcAft>
              <a:buClr>
                <a:schemeClr val="dk1"/>
              </a:buClr>
              <a:buSzPts val="1600"/>
              <a:buFont typeface="Lato"/>
              <a:buChar char="-"/>
            </a:pPr>
            <a:r>
              <a:rPr lang="en" sz="1600">
                <a:solidFill>
                  <a:schemeClr val="dk1"/>
                </a:solidFill>
                <a:latin typeface="Lato"/>
                <a:ea typeface="Lato"/>
                <a:cs typeface="Lato"/>
                <a:sym typeface="Lato"/>
              </a:rPr>
              <a:t>On the other hand, lower the value of employment percentage, higher the SHAP value</a:t>
            </a:r>
            <a:endParaRPr sz="1600">
              <a:solidFill>
                <a:schemeClr val="dk1"/>
              </a:solidFill>
              <a:latin typeface="Lato"/>
              <a:ea typeface="Lato"/>
              <a:cs typeface="Lato"/>
              <a:sym typeface="Lato"/>
            </a:endParaRPr>
          </a:p>
          <a:p>
            <a:pPr indent="-330200" lvl="0" marL="457200" rtl="0" algn="l">
              <a:spcBef>
                <a:spcPts val="0"/>
              </a:spcBef>
              <a:spcAft>
                <a:spcPts val="0"/>
              </a:spcAft>
              <a:buClr>
                <a:schemeClr val="dk1"/>
              </a:buClr>
              <a:buSzPts val="1600"/>
              <a:buChar char="-"/>
            </a:pPr>
            <a:r>
              <a:rPr lang="en" sz="1600">
                <a:solidFill>
                  <a:schemeClr val="dk1"/>
                </a:solidFill>
              </a:rPr>
              <a:t>Those are important features for predicting HOME category</a:t>
            </a:r>
            <a:endParaRPr sz="1600">
              <a:solidFill>
                <a:schemeClr val="dk1"/>
              </a:solidFill>
            </a:endParaRPr>
          </a:p>
          <a:p>
            <a:pPr indent="0" lvl="0" marL="0" rtl="0" algn="l">
              <a:spcBef>
                <a:spcPts val="0"/>
              </a:spcBef>
              <a:spcAft>
                <a:spcPts val="0"/>
              </a:spcAft>
              <a:buNone/>
            </a:pPr>
            <a:r>
              <a:t/>
            </a:r>
            <a:endParaRPr sz="1600">
              <a:solidFill>
                <a:schemeClr val="dk1"/>
              </a:solidFill>
            </a:endParaRPr>
          </a:p>
          <a:p>
            <a:pPr indent="0" lvl="0" marL="0" rtl="0" algn="l">
              <a:spcBef>
                <a:spcPts val="0"/>
              </a:spcBef>
              <a:spcAft>
                <a:spcPts val="0"/>
              </a:spcAft>
              <a:buNone/>
            </a:pPr>
            <a:r>
              <a:rPr lang="en" sz="1600">
                <a:solidFill>
                  <a:srgbClr val="FF0000"/>
                </a:solidFill>
              </a:rPr>
              <a:t>(ADD feature descriptions)</a:t>
            </a:r>
            <a:endParaRPr sz="1600">
              <a:solidFill>
                <a:srgbClr val="FF0000"/>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2509ed10b8e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2509ed10b8e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Now I’d like to raise a question: based on the google map view, where do you think are most of the customers coming from to</a:t>
            </a:r>
            <a:r>
              <a:rPr lang="en">
                <a:solidFill>
                  <a:schemeClr val="dk1"/>
                </a:solidFill>
              </a:rPr>
              <a:t> this restaurant location</a:t>
            </a:r>
            <a:r>
              <a:rPr lang="en"/>
              <a:t>?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Raise hands for each option.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2509ed10b8e_2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2509ed10b8e_2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created a Make </a:t>
            </a:r>
            <a:r>
              <a:rPr lang="en"/>
              <a:t>process</a:t>
            </a:r>
            <a:r>
              <a:rPr lang="en"/>
              <a:t> for the partner to run and implement the entire workflow.</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251be978bfe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251be978bfe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600">
                <a:solidFill>
                  <a:srgbClr val="1A1A1A"/>
                </a:solidFill>
                <a:highlight>
                  <a:schemeClr val="lt1"/>
                </a:highlight>
                <a:latin typeface="Lato"/>
                <a:ea typeface="Lato"/>
                <a:cs typeface="Lato"/>
                <a:sym typeface="Lato"/>
              </a:rPr>
              <a:t>Step 1</a:t>
            </a:r>
            <a:r>
              <a:rPr lang="en" sz="1600">
                <a:solidFill>
                  <a:srgbClr val="1A1A1A"/>
                </a:solidFill>
                <a:highlight>
                  <a:schemeClr val="lt1"/>
                </a:highlight>
                <a:latin typeface="Lato"/>
                <a:ea typeface="Lato"/>
                <a:cs typeface="Lato"/>
                <a:sym typeface="Lato"/>
              </a:rPr>
              <a:t>: Data preprocess</a:t>
            </a:r>
            <a:endParaRPr sz="1600">
              <a:solidFill>
                <a:srgbClr val="1A1A1A"/>
              </a:solidFill>
              <a:highlight>
                <a:schemeClr val="lt1"/>
              </a:highlight>
              <a:latin typeface="Lato"/>
              <a:ea typeface="Lato"/>
              <a:cs typeface="Lato"/>
              <a:sym typeface="Lato"/>
            </a:endParaRPr>
          </a:p>
          <a:p>
            <a:pPr indent="0" lvl="0" marL="0" rtl="0" algn="l">
              <a:lnSpc>
                <a:spcPct val="115000"/>
              </a:lnSpc>
              <a:spcBef>
                <a:spcPts val="1200"/>
              </a:spcBef>
              <a:spcAft>
                <a:spcPts val="0"/>
              </a:spcAft>
              <a:buNone/>
            </a:pPr>
            <a:r>
              <a:rPr b="1" lang="en" sz="1600">
                <a:solidFill>
                  <a:srgbClr val="1A1A1A"/>
                </a:solidFill>
                <a:highlight>
                  <a:schemeClr val="lt1"/>
                </a:highlight>
                <a:latin typeface="Lato"/>
                <a:ea typeface="Lato"/>
                <a:cs typeface="Lato"/>
                <a:sym typeface="Lato"/>
              </a:rPr>
              <a:t>Step 2</a:t>
            </a:r>
            <a:r>
              <a:rPr lang="en" sz="1600">
                <a:solidFill>
                  <a:srgbClr val="1A1A1A"/>
                </a:solidFill>
                <a:highlight>
                  <a:schemeClr val="lt1"/>
                </a:highlight>
                <a:latin typeface="Lato"/>
                <a:ea typeface="Lato"/>
                <a:cs typeface="Lato"/>
                <a:sym typeface="Lato"/>
              </a:rPr>
              <a:t>: Model building</a:t>
            </a:r>
            <a:endParaRPr sz="1600">
              <a:solidFill>
                <a:srgbClr val="1A1A1A"/>
              </a:solidFill>
              <a:highlight>
                <a:schemeClr val="lt1"/>
              </a:highlight>
              <a:latin typeface="Lato"/>
              <a:ea typeface="Lato"/>
              <a:cs typeface="Lato"/>
              <a:sym typeface="Lato"/>
            </a:endParaRPr>
          </a:p>
          <a:p>
            <a:pPr indent="0" lvl="0" marL="0" rtl="0" algn="l">
              <a:lnSpc>
                <a:spcPct val="115000"/>
              </a:lnSpc>
              <a:spcBef>
                <a:spcPts val="1200"/>
              </a:spcBef>
              <a:spcAft>
                <a:spcPts val="1200"/>
              </a:spcAft>
              <a:buClr>
                <a:schemeClr val="dk1"/>
              </a:buClr>
              <a:buSzPts val="1100"/>
              <a:buFont typeface="Arial"/>
              <a:buNone/>
            </a:pPr>
            <a:r>
              <a:rPr b="1" lang="en" sz="1600">
                <a:solidFill>
                  <a:srgbClr val="1A1A1A"/>
                </a:solidFill>
                <a:highlight>
                  <a:schemeClr val="lt1"/>
                </a:highlight>
                <a:latin typeface="Lato"/>
                <a:ea typeface="Lato"/>
                <a:cs typeface="Lato"/>
                <a:sym typeface="Lato"/>
              </a:rPr>
              <a:t>Step 3</a:t>
            </a:r>
            <a:r>
              <a:rPr lang="en" sz="1600">
                <a:solidFill>
                  <a:srgbClr val="1A1A1A"/>
                </a:solidFill>
                <a:highlight>
                  <a:schemeClr val="lt1"/>
                </a:highlight>
                <a:latin typeface="Lato"/>
                <a:ea typeface="Lato"/>
                <a:cs typeface="Lato"/>
                <a:sym typeface="Lato"/>
              </a:rPr>
              <a:t>: Generate SHAP plot images</a:t>
            </a:r>
            <a:endParaRPr b="1" sz="1600">
              <a:solidFill>
                <a:srgbClr val="1A1A1A"/>
              </a:solidFill>
              <a:highlight>
                <a:schemeClr val="lt1"/>
              </a:highlight>
              <a:latin typeface="Lato"/>
              <a:ea typeface="Lato"/>
              <a:cs typeface="Lato"/>
              <a:sym typeface="Lato"/>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2509ed10b8e_2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4" name="Google Shape;394;g2509ed10b8e_2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1600">
                <a:solidFill>
                  <a:srgbClr val="1A1A1A"/>
                </a:solidFill>
                <a:highlight>
                  <a:schemeClr val="lt1"/>
                </a:highlight>
                <a:latin typeface="Lato"/>
                <a:ea typeface="Lato"/>
                <a:cs typeface="Lato"/>
                <a:sym typeface="Lato"/>
              </a:rPr>
              <a:t>Step 1</a:t>
            </a:r>
            <a:r>
              <a:rPr lang="en" sz="1600">
                <a:solidFill>
                  <a:srgbClr val="1A1A1A"/>
                </a:solidFill>
                <a:highlight>
                  <a:schemeClr val="lt1"/>
                </a:highlight>
                <a:latin typeface="Lato"/>
                <a:ea typeface="Lato"/>
                <a:cs typeface="Lato"/>
                <a:sym typeface="Lato"/>
              </a:rPr>
              <a:t>: Data preprocess</a:t>
            </a:r>
            <a:endParaRPr sz="1600">
              <a:solidFill>
                <a:srgbClr val="1A1A1A"/>
              </a:solidFill>
              <a:highlight>
                <a:schemeClr val="lt1"/>
              </a:highlight>
              <a:latin typeface="Lato"/>
              <a:ea typeface="Lato"/>
              <a:cs typeface="Lato"/>
              <a:sym typeface="Lato"/>
            </a:endParaRPr>
          </a:p>
          <a:p>
            <a:pPr indent="0" lvl="0" marL="0" rtl="0" algn="l">
              <a:lnSpc>
                <a:spcPct val="115000"/>
              </a:lnSpc>
              <a:spcBef>
                <a:spcPts val="1200"/>
              </a:spcBef>
              <a:spcAft>
                <a:spcPts val="0"/>
              </a:spcAft>
              <a:buClr>
                <a:schemeClr val="dk1"/>
              </a:buClr>
              <a:buSzPts val="1100"/>
              <a:buFont typeface="Arial"/>
              <a:buNone/>
            </a:pPr>
            <a:r>
              <a:rPr b="1" lang="en" sz="1600">
                <a:solidFill>
                  <a:srgbClr val="1A1A1A"/>
                </a:solidFill>
                <a:highlight>
                  <a:schemeClr val="lt1"/>
                </a:highlight>
                <a:latin typeface="Lato"/>
                <a:ea typeface="Lato"/>
                <a:cs typeface="Lato"/>
                <a:sym typeface="Lato"/>
              </a:rPr>
              <a:t>Step 2</a:t>
            </a:r>
            <a:r>
              <a:rPr lang="en" sz="1600">
                <a:solidFill>
                  <a:srgbClr val="1A1A1A"/>
                </a:solidFill>
                <a:highlight>
                  <a:schemeClr val="lt1"/>
                </a:highlight>
                <a:latin typeface="Lato"/>
                <a:ea typeface="Lato"/>
                <a:cs typeface="Lato"/>
                <a:sym typeface="Lato"/>
              </a:rPr>
              <a:t>: Model Building</a:t>
            </a:r>
            <a:endParaRPr sz="1600">
              <a:solidFill>
                <a:srgbClr val="1A1A1A"/>
              </a:solidFill>
              <a:highlight>
                <a:schemeClr val="lt1"/>
              </a:highlight>
              <a:latin typeface="Lato"/>
              <a:ea typeface="Lato"/>
              <a:cs typeface="Lato"/>
              <a:sym typeface="Lato"/>
            </a:endParaRPr>
          </a:p>
          <a:p>
            <a:pPr indent="0" lvl="0" marL="0" rtl="0" algn="l">
              <a:lnSpc>
                <a:spcPct val="115000"/>
              </a:lnSpc>
              <a:spcBef>
                <a:spcPts val="1200"/>
              </a:spcBef>
              <a:spcAft>
                <a:spcPts val="0"/>
              </a:spcAft>
              <a:buClr>
                <a:schemeClr val="dk1"/>
              </a:buClr>
              <a:buSzPts val="1100"/>
              <a:buFont typeface="Arial"/>
              <a:buNone/>
            </a:pPr>
            <a:r>
              <a:rPr b="1" lang="en" sz="1600">
                <a:solidFill>
                  <a:srgbClr val="1A1A1A"/>
                </a:solidFill>
                <a:highlight>
                  <a:schemeClr val="lt1"/>
                </a:highlight>
                <a:latin typeface="Lato"/>
                <a:ea typeface="Lato"/>
                <a:cs typeface="Lato"/>
                <a:sym typeface="Lato"/>
              </a:rPr>
              <a:t>Step 3</a:t>
            </a:r>
            <a:r>
              <a:rPr lang="en" sz="1600">
                <a:solidFill>
                  <a:srgbClr val="1A1A1A"/>
                </a:solidFill>
                <a:highlight>
                  <a:schemeClr val="lt1"/>
                </a:highlight>
                <a:latin typeface="Lato"/>
                <a:ea typeface="Lato"/>
                <a:cs typeface="Lato"/>
                <a:sym typeface="Lato"/>
              </a:rPr>
              <a:t>: Label Verification</a:t>
            </a:r>
            <a:endParaRPr sz="1600">
              <a:solidFill>
                <a:srgbClr val="1A1A1A"/>
              </a:solidFill>
              <a:highlight>
                <a:schemeClr val="lt1"/>
              </a:highlight>
              <a:latin typeface="Lato"/>
              <a:ea typeface="Lato"/>
              <a:cs typeface="Lato"/>
              <a:sym typeface="Lato"/>
            </a:endParaRPr>
          </a:p>
          <a:p>
            <a:pPr indent="0" lvl="0" marL="0" rtl="0" algn="l">
              <a:lnSpc>
                <a:spcPct val="115000"/>
              </a:lnSpc>
              <a:spcBef>
                <a:spcPts val="1200"/>
              </a:spcBef>
              <a:spcAft>
                <a:spcPts val="1200"/>
              </a:spcAft>
              <a:buClr>
                <a:schemeClr val="dk1"/>
              </a:buClr>
              <a:buSzPts val="1100"/>
              <a:buFont typeface="Arial"/>
              <a:buNone/>
            </a:pPr>
            <a:r>
              <a:rPr b="1" lang="en" sz="1600">
                <a:solidFill>
                  <a:srgbClr val="1A1A1A"/>
                </a:solidFill>
                <a:highlight>
                  <a:schemeClr val="lt1"/>
                </a:highlight>
                <a:latin typeface="Lato"/>
                <a:ea typeface="Lato"/>
                <a:cs typeface="Lato"/>
                <a:sym typeface="Lato"/>
              </a:rPr>
              <a:t>Step 4</a:t>
            </a:r>
            <a:r>
              <a:rPr lang="en" sz="1600">
                <a:solidFill>
                  <a:srgbClr val="1A1A1A"/>
                </a:solidFill>
                <a:highlight>
                  <a:schemeClr val="lt1"/>
                </a:highlight>
                <a:latin typeface="Lato"/>
                <a:ea typeface="Lato"/>
                <a:cs typeface="Lato"/>
                <a:sym typeface="Lato"/>
              </a:rPr>
              <a:t>: Cluster Interpretation</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251be978bfe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8" name="Google Shape;408;g251be978bfe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252644255bf_6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252644255bf_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It is hard to predict the major traffic type by looking at the map, and therefore we are here to help out. Let’s start with the general motivation behind this question. Why are we even interested in this?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Turns out a</a:t>
            </a:r>
            <a:r>
              <a:rPr lang="en"/>
              <a:t>s one of the initial steps in the making strategic expansion for a specific restaurant chain, it is very important to first identify similarities and differences between its busy locations. By predicting the type of major incoming traffic, which is highly correlated with sales performance, the chain can make efficient marketing strategies accordingly. The type of driving traffic among different store locations will differ based on the surrounding area, including demographic information such as population density of households, as well as point of interest information such as number of highway exits nearby. To help with such a process, we are seeking to construct a segmentation system based on clustering machine learning methods to group stores with similar traffic drivers.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rPr lang="en"/>
              <a:t>Although we have a common general motivation, with two different datasets, we have two independent tasks here.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First one is for customer Smoothie King, which comes with a dataset that is labeled, therefore a supervised machine learning model. Second one is for customer Subway, with unlabeled data, therefore an unsupervised machine learning model.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2505251174b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2505251174b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(Briefly go over) We have received two separate datasets for 2 customers. Within each dataset, it has demographic, POI </a:t>
            </a:r>
            <a:r>
              <a:rPr lang="en"/>
              <a:t>variables</a:t>
            </a:r>
            <a:r>
              <a:rPr lang="en"/>
              <a:t>, and store information. In total, it has over a thousand features for each store location.</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2505251174b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2505251174b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First I’d like to talk about our work for customer Smoothie King.</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2505251174b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2505251174b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Task here is to first construct a supervised machine learning pipeline to predict the true major traffic types of a Smoothie King store, and most importantly identify the key features for each type based on the model. Since SK dataset is labelled with true traffic types, we have a specific acceptance criteria of a test accuracy score of at least 70%.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2509ed10b8e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2509ed10b8e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will go into the four steps we took in solving the smoothie king task. I will hand over to Eric for the details of each step.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2505251174b_0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2505251174b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First we need to construct a data preprocessing pipeline to reduce the dimensionalities and filter out non-significant features. One systematic approach we took was for features with both raw count variables and percentage variables, we only kept the percentage value features. Another method we took from manual analysis to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Reason for keeping only percentage value features is that with raw values, a higher raw value may indicate a region’s density as opposed to the region’s demographic. For </a:t>
            </a:r>
            <a:r>
              <a:rPr lang="en"/>
              <a:t>instance</a:t>
            </a:r>
            <a:r>
              <a:rPr lang="en"/>
              <a:t>, a high raw value of households with 1 person near a store could just mean that the store is in an urban region, but it could be that the actual percentage of households with 1 person is low. Thus, percentage value features is more useful in the sense that it is more general.</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Perform feature selection</a:t>
            </a:r>
            <a:endParaRPr/>
          </a:p>
          <a:p>
            <a:pPr indent="-298450" lvl="0" marL="457200" rtl="0" algn="l">
              <a:spcBef>
                <a:spcPts val="0"/>
              </a:spcBef>
              <a:spcAft>
                <a:spcPts val="0"/>
              </a:spcAft>
              <a:buSzPts val="1100"/>
              <a:buChar char="-"/>
            </a:pPr>
            <a:r>
              <a:rPr lang="en"/>
              <a:t>Remove raw counts and keep percentage values</a:t>
            </a:r>
            <a:endParaRPr/>
          </a:p>
          <a:p>
            <a:pPr indent="-298450" lvl="1" marL="914400" rtl="0" algn="l">
              <a:spcBef>
                <a:spcPts val="0"/>
              </a:spcBef>
              <a:spcAft>
                <a:spcPts val="0"/>
              </a:spcAft>
              <a:buSzPts val="1100"/>
              <a:buChar char="-"/>
            </a:pPr>
            <a:r>
              <a:rPr lang="en"/>
              <a:t>E.g. number of households </a:t>
            </a:r>
            <a:r>
              <a:rPr lang="en"/>
              <a:t>with</a:t>
            </a:r>
            <a:r>
              <a:rPr lang="en"/>
              <a:t> 1 person vs percent of households </a:t>
            </a:r>
            <a:r>
              <a:rPr lang="en"/>
              <a:t>with</a:t>
            </a:r>
            <a:r>
              <a:rPr lang="en"/>
              <a:t> 1 person</a:t>
            </a:r>
            <a:endParaRPr/>
          </a:p>
          <a:p>
            <a:pPr indent="-298450" lvl="1" marL="914400" rtl="0" algn="l">
              <a:spcBef>
                <a:spcPts val="0"/>
              </a:spcBef>
              <a:spcAft>
                <a:spcPts val="0"/>
              </a:spcAft>
              <a:buSzPts val="1100"/>
              <a:buChar char="-"/>
            </a:pPr>
            <a:r>
              <a:rPr lang="en"/>
              <a:t>Raw value may indicate region’s density, but percentage indicates region’s distribution of population type (more useful)</a:t>
            </a:r>
            <a:endParaRPr/>
          </a:p>
          <a:p>
            <a:pPr indent="-298450" lvl="0" marL="457200" rtl="0" algn="l">
              <a:spcBef>
                <a:spcPts val="0"/>
              </a:spcBef>
              <a:spcAft>
                <a:spcPts val="0"/>
              </a:spcAft>
              <a:buSzPts val="1100"/>
              <a:buChar char="-"/>
            </a:pPr>
            <a:r>
              <a:rPr lang="en"/>
              <a:t>Remove irrelevant features</a:t>
            </a:r>
            <a:endParaRPr/>
          </a:p>
          <a:p>
            <a:pPr indent="-298450" lvl="1" marL="914400" rtl="0" algn="l">
              <a:spcBef>
                <a:spcPts val="0"/>
              </a:spcBef>
              <a:spcAft>
                <a:spcPts val="0"/>
              </a:spcAft>
              <a:buSzPts val="1100"/>
              <a:buChar char="-"/>
            </a:pPr>
            <a:r>
              <a:rPr lang="en"/>
              <a:t>E.g. climate, state a store is located</a:t>
            </a:r>
            <a:endParaRPr/>
          </a:p>
          <a:p>
            <a:pPr indent="-298450" lvl="1" marL="914400" rtl="0" algn="l">
              <a:spcBef>
                <a:spcPts val="0"/>
              </a:spcBef>
              <a:spcAft>
                <a:spcPts val="0"/>
              </a:spcAft>
              <a:buSzPts val="1100"/>
              <a:buChar char="-"/>
            </a:pPr>
            <a:r>
              <a:rPr lang="en"/>
              <a:t>Constant value</a:t>
            </a:r>
            <a:endParaRPr/>
          </a:p>
          <a:p>
            <a:pPr indent="-298450" lvl="0" marL="457200" rtl="0" algn="l">
              <a:spcBef>
                <a:spcPts val="0"/>
              </a:spcBef>
              <a:spcAft>
                <a:spcPts val="0"/>
              </a:spcAft>
              <a:buSzPts val="1100"/>
              <a:buChar char="-"/>
            </a:pPr>
            <a:r>
              <a:rPr lang="en"/>
              <a:t>796 rows with 257 columns</a:t>
            </a:r>
            <a:endParaRPr/>
          </a:p>
          <a:p>
            <a:pPr indent="-298450" lvl="0" marL="457200" rtl="0" algn="l">
              <a:spcBef>
                <a:spcPts val="0"/>
              </a:spcBef>
              <a:spcAft>
                <a:spcPts val="0"/>
              </a:spcAft>
              <a:buSzPts val="1100"/>
              <a:buChar char="-"/>
            </a:pPr>
            <a:r>
              <a:rPr lang="en"/>
              <a:t>90/10 train test split</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lvl1pPr lvl="0" rtl="0">
              <a:spcBef>
                <a:spcPts val="0"/>
              </a:spcBef>
              <a:spcAft>
                <a:spcPts val="0"/>
              </a:spcAft>
              <a:buSzPts val="4200"/>
              <a:buNone/>
              <a:defRPr sz="4200"/>
            </a:lvl1pPr>
            <a:lvl2pPr lvl="1" rtl="0">
              <a:spcBef>
                <a:spcPts val="0"/>
              </a:spcBef>
              <a:spcAft>
                <a:spcPts val="0"/>
              </a:spcAft>
              <a:buSzPts val="4200"/>
              <a:buNone/>
              <a:defRPr sz="4200"/>
            </a:lvl2pPr>
            <a:lvl3pPr lvl="2" rtl="0">
              <a:spcBef>
                <a:spcPts val="0"/>
              </a:spcBef>
              <a:spcAft>
                <a:spcPts val="0"/>
              </a:spcAft>
              <a:buSzPts val="4200"/>
              <a:buNone/>
              <a:defRPr sz="4200"/>
            </a:lvl3pPr>
            <a:lvl4pPr lvl="3" rtl="0">
              <a:spcBef>
                <a:spcPts val="0"/>
              </a:spcBef>
              <a:spcAft>
                <a:spcPts val="0"/>
              </a:spcAft>
              <a:buSzPts val="4200"/>
              <a:buNone/>
              <a:defRPr sz="4200"/>
            </a:lvl4pPr>
            <a:lvl5pPr lvl="4" rtl="0">
              <a:spcBef>
                <a:spcPts val="0"/>
              </a:spcBef>
              <a:spcAft>
                <a:spcPts val="0"/>
              </a:spcAft>
              <a:buSzPts val="4200"/>
              <a:buNone/>
              <a:defRPr sz="4200"/>
            </a:lvl5pPr>
            <a:lvl6pPr lvl="5" rtl="0">
              <a:spcBef>
                <a:spcPts val="0"/>
              </a:spcBef>
              <a:spcAft>
                <a:spcPts val="0"/>
              </a:spcAft>
              <a:buSzPts val="4200"/>
              <a:buNone/>
              <a:defRPr sz="4200"/>
            </a:lvl6pPr>
            <a:lvl7pPr lvl="6" rtl="0">
              <a:spcBef>
                <a:spcPts val="0"/>
              </a:spcBef>
              <a:spcAft>
                <a:spcPts val="0"/>
              </a:spcAft>
              <a:buSzPts val="4200"/>
              <a:buNone/>
              <a:defRPr sz="4200"/>
            </a:lvl7pPr>
            <a:lvl8pPr lvl="7" rtl="0">
              <a:spcBef>
                <a:spcPts val="0"/>
              </a:spcBef>
              <a:spcAft>
                <a:spcPts val="0"/>
              </a:spcAft>
              <a:buSzPts val="4200"/>
              <a:buNone/>
              <a:defRPr sz="4200"/>
            </a:lvl8pPr>
            <a:lvl9pPr lvl="8" rtl="0">
              <a:spcBef>
                <a:spcPts val="0"/>
              </a:spcBef>
              <a:spcAft>
                <a:spcPts val="0"/>
              </a:spcAft>
              <a:buSzPts val="4200"/>
              <a:buNone/>
              <a:defRPr sz="4200"/>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8000"/>
              <a:buNone/>
              <a:defRPr sz="8000">
                <a:solidFill>
                  <a:schemeClr val="lt1"/>
                </a:solidFill>
              </a:defRPr>
            </a:lvl1pPr>
            <a:lvl2pPr lvl="1" rtl="0">
              <a:spcBef>
                <a:spcPts val="0"/>
              </a:spcBef>
              <a:spcAft>
                <a:spcPts val="0"/>
              </a:spcAft>
              <a:buClr>
                <a:schemeClr val="lt1"/>
              </a:buClr>
              <a:buSzPts val="8000"/>
              <a:buNone/>
              <a:defRPr sz="8000">
                <a:solidFill>
                  <a:schemeClr val="lt1"/>
                </a:solidFill>
              </a:defRPr>
            </a:lvl2pPr>
            <a:lvl3pPr lvl="2" rtl="0">
              <a:spcBef>
                <a:spcPts val="0"/>
              </a:spcBef>
              <a:spcAft>
                <a:spcPts val="0"/>
              </a:spcAft>
              <a:buClr>
                <a:schemeClr val="lt1"/>
              </a:buClr>
              <a:buSzPts val="8000"/>
              <a:buNone/>
              <a:defRPr sz="8000">
                <a:solidFill>
                  <a:schemeClr val="lt1"/>
                </a:solidFill>
              </a:defRPr>
            </a:lvl3pPr>
            <a:lvl4pPr lvl="3" rtl="0">
              <a:spcBef>
                <a:spcPts val="0"/>
              </a:spcBef>
              <a:spcAft>
                <a:spcPts val="0"/>
              </a:spcAft>
              <a:buClr>
                <a:schemeClr val="lt1"/>
              </a:buClr>
              <a:buSzPts val="8000"/>
              <a:buNone/>
              <a:defRPr sz="8000">
                <a:solidFill>
                  <a:schemeClr val="lt1"/>
                </a:solidFill>
              </a:defRPr>
            </a:lvl4pPr>
            <a:lvl5pPr lvl="4" rtl="0">
              <a:spcBef>
                <a:spcPts val="0"/>
              </a:spcBef>
              <a:spcAft>
                <a:spcPts val="0"/>
              </a:spcAft>
              <a:buClr>
                <a:schemeClr val="lt1"/>
              </a:buClr>
              <a:buSzPts val="8000"/>
              <a:buNone/>
              <a:defRPr sz="8000">
                <a:solidFill>
                  <a:schemeClr val="lt1"/>
                </a:solidFill>
              </a:defRPr>
            </a:lvl5pPr>
            <a:lvl6pPr lvl="5" rtl="0">
              <a:spcBef>
                <a:spcPts val="0"/>
              </a:spcBef>
              <a:spcAft>
                <a:spcPts val="0"/>
              </a:spcAft>
              <a:buClr>
                <a:schemeClr val="lt1"/>
              </a:buClr>
              <a:buSzPts val="8000"/>
              <a:buNone/>
              <a:defRPr sz="8000">
                <a:solidFill>
                  <a:schemeClr val="lt1"/>
                </a:solidFill>
              </a:defRPr>
            </a:lvl6pPr>
            <a:lvl7pPr lvl="6" rtl="0">
              <a:spcBef>
                <a:spcPts val="0"/>
              </a:spcBef>
              <a:spcAft>
                <a:spcPts val="0"/>
              </a:spcAft>
              <a:buClr>
                <a:schemeClr val="lt1"/>
              </a:buClr>
              <a:buSzPts val="8000"/>
              <a:buNone/>
              <a:defRPr sz="8000">
                <a:solidFill>
                  <a:schemeClr val="lt1"/>
                </a:solidFill>
              </a:defRPr>
            </a:lvl7pPr>
            <a:lvl8pPr lvl="7" rtl="0">
              <a:spcBef>
                <a:spcPts val="0"/>
              </a:spcBef>
              <a:spcAft>
                <a:spcPts val="0"/>
              </a:spcAft>
              <a:buClr>
                <a:schemeClr val="lt1"/>
              </a:buClr>
              <a:buSzPts val="8000"/>
              <a:buNone/>
              <a:defRPr sz="8000">
                <a:solidFill>
                  <a:schemeClr val="lt1"/>
                </a:solidFill>
              </a:defRPr>
            </a:lvl8pPr>
            <a:lvl9pPr lvl="8" rtl="0">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Clr>
                <a:schemeClr val="lt1"/>
              </a:buClr>
              <a:buSzPts val="1300"/>
              <a:buChar char="●"/>
              <a:defRPr>
                <a:solidFill>
                  <a:schemeClr val="lt1"/>
                </a:solidFill>
              </a:defRPr>
            </a:lvl1pPr>
            <a:lvl2pPr indent="-298450" lvl="1" marL="914400" rtl="0">
              <a:spcBef>
                <a:spcPts val="0"/>
              </a:spcBef>
              <a:spcAft>
                <a:spcPts val="0"/>
              </a:spcAft>
              <a:buClr>
                <a:schemeClr val="lt1"/>
              </a:buClr>
              <a:buSzPts val="1100"/>
              <a:buChar char="○"/>
              <a:defRPr>
                <a:solidFill>
                  <a:schemeClr val="lt1"/>
                </a:solidFill>
              </a:defRPr>
            </a:lvl2pPr>
            <a:lvl3pPr indent="-298450" lvl="2" marL="1371600" rtl="0">
              <a:spcBef>
                <a:spcPts val="0"/>
              </a:spcBef>
              <a:spcAft>
                <a:spcPts val="0"/>
              </a:spcAft>
              <a:buClr>
                <a:schemeClr val="lt1"/>
              </a:buClr>
              <a:buSzPts val="1100"/>
              <a:buChar char="■"/>
              <a:defRPr>
                <a:solidFill>
                  <a:schemeClr val="lt1"/>
                </a:solidFill>
              </a:defRPr>
            </a:lvl3pPr>
            <a:lvl4pPr indent="-298450" lvl="3" marL="1828800" rtl="0">
              <a:spcBef>
                <a:spcPts val="0"/>
              </a:spcBef>
              <a:spcAft>
                <a:spcPts val="0"/>
              </a:spcAft>
              <a:buClr>
                <a:schemeClr val="lt1"/>
              </a:buClr>
              <a:buSzPts val="1100"/>
              <a:buChar char="●"/>
              <a:defRPr>
                <a:solidFill>
                  <a:schemeClr val="lt1"/>
                </a:solidFill>
              </a:defRPr>
            </a:lvl4pPr>
            <a:lvl5pPr indent="-298450" lvl="4" marL="2286000" rtl="0">
              <a:spcBef>
                <a:spcPts val="0"/>
              </a:spcBef>
              <a:spcAft>
                <a:spcPts val="0"/>
              </a:spcAft>
              <a:buClr>
                <a:schemeClr val="lt1"/>
              </a:buClr>
              <a:buSzPts val="1100"/>
              <a:buChar char="○"/>
              <a:defRPr>
                <a:solidFill>
                  <a:schemeClr val="lt1"/>
                </a:solidFill>
              </a:defRPr>
            </a:lvl5pPr>
            <a:lvl6pPr indent="-298450" lvl="5" marL="2743200" rtl="0">
              <a:spcBef>
                <a:spcPts val="0"/>
              </a:spcBef>
              <a:spcAft>
                <a:spcPts val="0"/>
              </a:spcAft>
              <a:buClr>
                <a:schemeClr val="lt1"/>
              </a:buClr>
              <a:buSzPts val="1100"/>
              <a:buChar char="■"/>
              <a:defRPr>
                <a:solidFill>
                  <a:schemeClr val="lt1"/>
                </a:solidFill>
              </a:defRPr>
            </a:lvl6pPr>
            <a:lvl7pPr indent="-298450" lvl="6" marL="3200400" rtl="0">
              <a:spcBef>
                <a:spcPts val="0"/>
              </a:spcBef>
              <a:spcAft>
                <a:spcPts val="0"/>
              </a:spcAft>
              <a:buClr>
                <a:schemeClr val="lt1"/>
              </a:buClr>
              <a:buSzPts val="1100"/>
              <a:buChar char="●"/>
              <a:defRPr>
                <a:solidFill>
                  <a:schemeClr val="lt1"/>
                </a:solidFill>
              </a:defRPr>
            </a:lvl7pPr>
            <a:lvl8pPr indent="-298450" lvl="7" marL="3657600" rtl="0">
              <a:spcBef>
                <a:spcPts val="0"/>
              </a:spcBef>
              <a:spcAft>
                <a:spcPts val="0"/>
              </a:spcAft>
              <a:buClr>
                <a:schemeClr val="lt1"/>
              </a:buClr>
              <a:buSzPts val="1100"/>
              <a:buChar char="○"/>
              <a:defRPr>
                <a:solidFill>
                  <a:schemeClr val="lt1"/>
                </a:solidFill>
              </a:defRPr>
            </a:lvl8pPr>
            <a:lvl9pPr indent="-298450" lvl="8" marL="4114800" rtl="0">
              <a:spcBef>
                <a:spcPts val="0"/>
              </a:spcBef>
              <a:spcAft>
                <a:spcPts val="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rmAutofit/>
          </a:bodyPr>
          <a:lstStyle>
            <a:lvl1pPr lvl="0" rtl="0">
              <a:spcBef>
                <a:spcPts val="0"/>
              </a:spcBef>
              <a:spcAft>
                <a:spcPts val="0"/>
              </a:spcAft>
              <a:buSzPts val="2600"/>
              <a:buNone/>
              <a:defRPr sz="2600"/>
            </a:lvl1pPr>
            <a:lvl2pPr lvl="1" rtl="0">
              <a:spcBef>
                <a:spcPts val="0"/>
              </a:spcBef>
              <a:spcAft>
                <a:spcPts val="0"/>
              </a:spcAft>
              <a:buSzPts val="2600"/>
              <a:buNone/>
              <a:defRPr sz="2600"/>
            </a:lvl2pPr>
            <a:lvl3pPr lvl="2" rtl="0">
              <a:spcBef>
                <a:spcPts val="0"/>
              </a:spcBef>
              <a:spcAft>
                <a:spcPts val="0"/>
              </a:spcAft>
              <a:buSzPts val="2600"/>
              <a:buNone/>
              <a:defRPr sz="2600"/>
            </a:lvl3pPr>
            <a:lvl4pPr lvl="3" rtl="0">
              <a:spcBef>
                <a:spcPts val="0"/>
              </a:spcBef>
              <a:spcAft>
                <a:spcPts val="0"/>
              </a:spcAft>
              <a:buSzPts val="2600"/>
              <a:buNone/>
              <a:defRPr sz="2600"/>
            </a:lvl4pPr>
            <a:lvl5pPr lvl="4" rtl="0">
              <a:spcBef>
                <a:spcPts val="0"/>
              </a:spcBef>
              <a:spcAft>
                <a:spcPts val="0"/>
              </a:spcAft>
              <a:buSzPts val="2600"/>
              <a:buNone/>
              <a:defRPr sz="2600"/>
            </a:lvl5pPr>
            <a:lvl6pPr lvl="5" rtl="0">
              <a:spcBef>
                <a:spcPts val="0"/>
              </a:spcBef>
              <a:spcAft>
                <a:spcPts val="0"/>
              </a:spcAft>
              <a:buSzPts val="2600"/>
              <a:buNone/>
              <a:defRPr sz="2600"/>
            </a:lvl6pPr>
            <a:lvl7pPr lvl="6" rtl="0">
              <a:spcBef>
                <a:spcPts val="0"/>
              </a:spcBef>
              <a:spcAft>
                <a:spcPts val="0"/>
              </a:spcAft>
              <a:buSzPts val="2600"/>
              <a:buNone/>
              <a:defRPr sz="2600"/>
            </a:lvl7pPr>
            <a:lvl8pPr lvl="7" rtl="0">
              <a:spcBef>
                <a:spcPts val="0"/>
              </a:spcBef>
              <a:spcAft>
                <a:spcPts val="0"/>
              </a:spcAft>
              <a:buSzPts val="2600"/>
              <a:buNone/>
              <a:defRPr sz="2600"/>
            </a:lvl8pPr>
            <a:lvl9pPr lvl="8" rtl="0">
              <a:spcBef>
                <a:spcPts val="0"/>
              </a:spcBef>
              <a:spcAft>
                <a:spcPts val="0"/>
              </a:spcAft>
              <a:buSzPts val="2600"/>
              <a:buNone/>
              <a:defRPr sz="2600"/>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rtl="0">
              <a:spcBef>
                <a:spcPts val="0"/>
              </a:spcBef>
              <a:spcAft>
                <a:spcPts val="0"/>
              </a:spcAft>
              <a:buSzPts val="2600"/>
              <a:buNone/>
              <a:defRPr sz="2600"/>
            </a:lvl1pPr>
            <a:lvl2pPr lvl="1" rtl="0">
              <a:spcBef>
                <a:spcPts val="0"/>
              </a:spcBef>
              <a:spcAft>
                <a:spcPts val="0"/>
              </a:spcAft>
              <a:buSzPts val="2600"/>
              <a:buNone/>
              <a:defRPr sz="2600"/>
            </a:lvl2pPr>
            <a:lvl3pPr lvl="2" rtl="0">
              <a:spcBef>
                <a:spcPts val="0"/>
              </a:spcBef>
              <a:spcAft>
                <a:spcPts val="0"/>
              </a:spcAft>
              <a:buSzPts val="2600"/>
              <a:buNone/>
              <a:defRPr sz="2600"/>
            </a:lvl3pPr>
            <a:lvl4pPr lvl="3" rtl="0">
              <a:spcBef>
                <a:spcPts val="0"/>
              </a:spcBef>
              <a:spcAft>
                <a:spcPts val="0"/>
              </a:spcAft>
              <a:buSzPts val="2600"/>
              <a:buNone/>
              <a:defRPr sz="2600"/>
            </a:lvl4pPr>
            <a:lvl5pPr lvl="4" rtl="0">
              <a:spcBef>
                <a:spcPts val="0"/>
              </a:spcBef>
              <a:spcAft>
                <a:spcPts val="0"/>
              </a:spcAft>
              <a:buSzPts val="2600"/>
              <a:buNone/>
              <a:defRPr sz="2600"/>
            </a:lvl5pPr>
            <a:lvl6pPr lvl="5" rtl="0">
              <a:spcBef>
                <a:spcPts val="0"/>
              </a:spcBef>
              <a:spcAft>
                <a:spcPts val="0"/>
              </a:spcAft>
              <a:buSzPts val="2600"/>
              <a:buNone/>
              <a:defRPr sz="2600"/>
            </a:lvl6pPr>
            <a:lvl7pPr lvl="6" rtl="0">
              <a:spcBef>
                <a:spcPts val="0"/>
              </a:spcBef>
              <a:spcAft>
                <a:spcPts val="0"/>
              </a:spcAft>
              <a:buSzPts val="2600"/>
              <a:buNone/>
              <a:defRPr sz="2600"/>
            </a:lvl7pPr>
            <a:lvl8pPr lvl="7" rtl="0">
              <a:spcBef>
                <a:spcPts val="0"/>
              </a:spcBef>
              <a:spcAft>
                <a:spcPts val="0"/>
              </a:spcAft>
              <a:buSzPts val="2600"/>
              <a:buNone/>
              <a:defRPr sz="2600"/>
            </a:lvl8pPr>
            <a:lvl9pPr lvl="8" rtl="0">
              <a:spcBef>
                <a:spcPts val="0"/>
              </a:spcBef>
              <a:spcAft>
                <a:spcPts val="0"/>
              </a:spcAft>
              <a:buSzPts val="2600"/>
              <a:buNone/>
              <a:defRPr sz="2600"/>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rtl="0">
              <a:spcBef>
                <a:spcPts val="0"/>
              </a:spcBef>
              <a:spcAft>
                <a:spcPts val="0"/>
              </a:spcAft>
              <a:buSzPts val="2600"/>
              <a:buNone/>
              <a:defRPr sz="2600"/>
            </a:lvl1pPr>
            <a:lvl2pPr lvl="1" rtl="0">
              <a:spcBef>
                <a:spcPts val="0"/>
              </a:spcBef>
              <a:spcAft>
                <a:spcPts val="0"/>
              </a:spcAft>
              <a:buSzPts val="2600"/>
              <a:buNone/>
              <a:defRPr sz="2600"/>
            </a:lvl2pPr>
            <a:lvl3pPr lvl="2" rtl="0">
              <a:spcBef>
                <a:spcPts val="0"/>
              </a:spcBef>
              <a:spcAft>
                <a:spcPts val="0"/>
              </a:spcAft>
              <a:buSzPts val="2600"/>
              <a:buNone/>
              <a:defRPr sz="2600"/>
            </a:lvl3pPr>
            <a:lvl4pPr lvl="3" rtl="0">
              <a:spcBef>
                <a:spcPts val="0"/>
              </a:spcBef>
              <a:spcAft>
                <a:spcPts val="0"/>
              </a:spcAft>
              <a:buSzPts val="2600"/>
              <a:buNone/>
              <a:defRPr sz="2600"/>
            </a:lvl4pPr>
            <a:lvl5pPr lvl="4" rtl="0">
              <a:spcBef>
                <a:spcPts val="0"/>
              </a:spcBef>
              <a:spcAft>
                <a:spcPts val="0"/>
              </a:spcAft>
              <a:buSzPts val="2600"/>
              <a:buNone/>
              <a:defRPr sz="2600"/>
            </a:lvl5pPr>
            <a:lvl6pPr lvl="5" rtl="0">
              <a:spcBef>
                <a:spcPts val="0"/>
              </a:spcBef>
              <a:spcAft>
                <a:spcPts val="0"/>
              </a:spcAft>
              <a:buSzPts val="2600"/>
              <a:buNone/>
              <a:defRPr sz="2600"/>
            </a:lvl6pPr>
            <a:lvl7pPr lvl="6" rtl="0">
              <a:spcBef>
                <a:spcPts val="0"/>
              </a:spcBef>
              <a:spcAft>
                <a:spcPts val="0"/>
              </a:spcAft>
              <a:buSzPts val="2600"/>
              <a:buNone/>
              <a:defRPr sz="2600"/>
            </a:lvl7pPr>
            <a:lvl8pPr lvl="7" rtl="0">
              <a:spcBef>
                <a:spcPts val="0"/>
              </a:spcBef>
              <a:spcAft>
                <a:spcPts val="0"/>
              </a:spcAft>
              <a:buSzPts val="2600"/>
              <a:buNone/>
              <a:defRPr sz="2600"/>
            </a:lvl8pPr>
            <a:lvl9pPr lvl="8" rtl="0">
              <a:spcBef>
                <a:spcPts val="0"/>
              </a:spcBef>
              <a:spcAft>
                <a:spcPts val="0"/>
              </a:spcAft>
              <a:buSzPts val="2600"/>
              <a:buNone/>
              <a:defRPr sz="2600"/>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rmAutofit/>
          </a:bodyPr>
          <a:lstStyle>
            <a:lvl1pPr lvl="0" rtl="0">
              <a:spcBef>
                <a:spcPts val="0"/>
              </a:spcBef>
              <a:spcAft>
                <a:spcPts val="0"/>
              </a:spcAft>
              <a:buSzPts val="2600"/>
              <a:buNone/>
              <a:defRPr sz="2600"/>
            </a:lvl1pPr>
            <a:lvl2pPr lvl="1" rtl="0">
              <a:spcBef>
                <a:spcPts val="0"/>
              </a:spcBef>
              <a:spcAft>
                <a:spcPts val="0"/>
              </a:spcAft>
              <a:buSzPts val="2600"/>
              <a:buNone/>
              <a:defRPr sz="2600"/>
            </a:lvl2pPr>
            <a:lvl3pPr lvl="2" rtl="0">
              <a:spcBef>
                <a:spcPts val="0"/>
              </a:spcBef>
              <a:spcAft>
                <a:spcPts val="0"/>
              </a:spcAft>
              <a:buSzPts val="2600"/>
              <a:buNone/>
              <a:defRPr sz="2600"/>
            </a:lvl3pPr>
            <a:lvl4pPr lvl="3" rtl="0">
              <a:spcBef>
                <a:spcPts val="0"/>
              </a:spcBef>
              <a:spcAft>
                <a:spcPts val="0"/>
              </a:spcAft>
              <a:buSzPts val="2600"/>
              <a:buNone/>
              <a:defRPr sz="2600"/>
            </a:lvl4pPr>
            <a:lvl5pPr lvl="4" rtl="0">
              <a:spcBef>
                <a:spcPts val="0"/>
              </a:spcBef>
              <a:spcAft>
                <a:spcPts val="0"/>
              </a:spcAft>
              <a:buSzPts val="2600"/>
              <a:buNone/>
              <a:defRPr sz="2600"/>
            </a:lvl5pPr>
            <a:lvl6pPr lvl="5" rtl="0">
              <a:spcBef>
                <a:spcPts val="0"/>
              </a:spcBef>
              <a:spcAft>
                <a:spcPts val="0"/>
              </a:spcAft>
              <a:buSzPts val="2600"/>
              <a:buNone/>
              <a:defRPr sz="2600"/>
            </a:lvl6pPr>
            <a:lvl7pPr lvl="6" rtl="0">
              <a:spcBef>
                <a:spcPts val="0"/>
              </a:spcBef>
              <a:spcAft>
                <a:spcPts val="0"/>
              </a:spcAft>
              <a:buSzPts val="2600"/>
              <a:buNone/>
              <a:defRPr sz="2600"/>
            </a:lvl7pPr>
            <a:lvl8pPr lvl="7" rtl="0">
              <a:spcBef>
                <a:spcPts val="0"/>
              </a:spcBef>
              <a:spcAft>
                <a:spcPts val="0"/>
              </a:spcAft>
              <a:buSzPts val="2600"/>
              <a:buNone/>
              <a:defRPr sz="2600"/>
            </a:lvl8pPr>
            <a:lvl9pPr lvl="8" rtl="0">
              <a:spcBef>
                <a:spcPts val="0"/>
              </a:spcBef>
              <a:spcAft>
                <a:spcPts val="0"/>
              </a:spcAft>
              <a:buSzPts val="2600"/>
              <a:buNone/>
              <a:defRPr sz="2600"/>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lvl1pPr lvl="0" rtl="0">
              <a:spcBef>
                <a:spcPts val="0"/>
              </a:spcBef>
              <a:spcAft>
                <a:spcPts val="0"/>
              </a:spcAft>
              <a:buSzPts val="2600"/>
              <a:buNone/>
              <a:defRPr sz="2600"/>
            </a:lvl1pPr>
            <a:lvl2pPr lvl="1" rtl="0">
              <a:spcBef>
                <a:spcPts val="0"/>
              </a:spcBef>
              <a:spcAft>
                <a:spcPts val="0"/>
              </a:spcAft>
              <a:buSzPts val="2600"/>
              <a:buNone/>
              <a:defRPr sz="2600"/>
            </a:lvl2pPr>
            <a:lvl3pPr lvl="2" rtl="0">
              <a:spcBef>
                <a:spcPts val="0"/>
              </a:spcBef>
              <a:spcAft>
                <a:spcPts val="0"/>
              </a:spcAft>
              <a:buSzPts val="2600"/>
              <a:buNone/>
              <a:defRPr sz="2600"/>
            </a:lvl3pPr>
            <a:lvl4pPr lvl="3" rtl="0">
              <a:spcBef>
                <a:spcPts val="0"/>
              </a:spcBef>
              <a:spcAft>
                <a:spcPts val="0"/>
              </a:spcAft>
              <a:buSzPts val="2600"/>
              <a:buNone/>
              <a:defRPr sz="2600"/>
            </a:lvl4pPr>
            <a:lvl5pPr lvl="4" rtl="0">
              <a:spcBef>
                <a:spcPts val="0"/>
              </a:spcBef>
              <a:spcAft>
                <a:spcPts val="0"/>
              </a:spcAft>
              <a:buSzPts val="2600"/>
              <a:buNone/>
              <a:defRPr sz="2600"/>
            </a:lvl5pPr>
            <a:lvl6pPr lvl="5" rtl="0">
              <a:spcBef>
                <a:spcPts val="0"/>
              </a:spcBef>
              <a:spcAft>
                <a:spcPts val="0"/>
              </a:spcAft>
              <a:buSzPts val="2600"/>
              <a:buNone/>
              <a:defRPr sz="2600"/>
            </a:lvl6pPr>
            <a:lvl7pPr lvl="6" rtl="0">
              <a:spcBef>
                <a:spcPts val="0"/>
              </a:spcBef>
              <a:spcAft>
                <a:spcPts val="0"/>
              </a:spcAft>
              <a:buSzPts val="2600"/>
              <a:buNone/>
              <a:defRPr sz="2600"/>
            </a:lvl7pPr>
            <a:lvl8pPr lvl="7" rtl="0">
              <a:spcBef>
                <a:spcPts val="0"/>
              </a:spcBef>
              <a:spcAft>
                <a:spcPts val="0"/>
              </a:spcAft>
              <a:buSzPts val="2600"/>
              <a:buNone/>
              <a:defRPr sz="2600"/>
            </a:lvl8pPr>
            <a:lvl9pPr lvl="8" rtl="0">
              <a:spcBef>
                <a:spcPts val="0"/>
              </a:spcBef>
              <a:spcAft>
                <a:spcPts val="0"/>
              </a:spcAft>
              <a:buSzPts val="2600"/>
              <a:buNone/>
              <a:defRPr sz="2600"/>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1pPr>
            <a:lvl2pPr lvl="1" rt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2pPr>
            <a:lvl3pPr lvl="2" rt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3pPr>
            <a:lvl4pPr lvl="3" rt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4pPr>
            <a:lvl5pPr lvl="4" rt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5pPr>
            <a:lvl6pPr lvl="5" rt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6pPr>
            <a:lvl7pPr lvl="6" rt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7pPr>
            <a:lvl8pPr lvl="7" rt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8pPr>
            <a:lvl9pPr lvl="8" rt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rtl="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rtl="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rtl="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rtl="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rtl="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rtl="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rtl="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rtl="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rtl="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accent1"/>
                </a:solidFill>
                <a:latin typeface="Lato"/>
                <a:ea typeface="Lato"/>
                <a:cs typeface="Lato"/>
                <a:sym typeface="Lato"/>
              </a:defRPr>
            </a:lvl1pPr>
            <a:lvl2pPr lvl="1" rtl="0" algn="r">
              <a:buNone/>
              <a:defRPr sz="1000">
                <a:solidFill>
                  <a:schemeClr val="accent1"/>
                </a:solidFill>
                <a:latin typeface="Lato"/>
                <a:ea typeface="Lato"/>
                <a:cs typeface="Lato"/>
                <a:sym typeface="Lato"/>
              </a:defRPr>
            </a:lvl2pPr>
            <a:lvl3pPr lvl="2" rtl="0" algn="r">
              <a:buNone/>
              <a:defRPr sz="1000">
                <a:solidFill>
                  <a:schemeClr val="accent1"/>
                </a:solidFill>
                <a:latin typeface="Lato"/>
                <a:ea typeface="Lato"/>
                <a:cs typeface="Lato"/>
                <a:sym typeface="Lato"/>
              </a:defRPr>
            </a:lvl3pPr>
            <a:lvl4pPr lvl="3" rtl="0" algn="r">
              <a:buNone/>
              <a:defRPr sz="1000">
                <a:solidFill>
                  <a:schemeClr val="accent1"/>
                </a:solidFill>
                <a:latin typeface="Lato"/>
                <a:ea typeface="Lato"/>
                <a:cs typeface="Lato"/>
                <a:sym typeface="Lato"/>
              </a:defRPr>
            </a:lvl4pPr>
            <a:lvl5pPr lvl="4" rtl="0" algn="r">
              <a:buNone/>
              <a:defRPr sz="1000">
                <a:solidFill>
                  <a:schemeClr val="accent1"/>
                </a:solidFill>
                <a:latin typeface="Lato"/>
                <a:ea typeface="Lato"/>
                <a:cs typeface="Lato"/>
                <a:sym typeface="Lato"/>
              </a:defRPr>
            </a:lvl5pPr>
            <a:lvl6pPr lvl="5" rtl="0" algn="r">
              <a:buNone/>
              <a:defRPr sz="1000">
                <a:solidFill>
                  <a:schemeClr val="accent1"/>
                </a:solidFill>
                <a:latin typeface="Lato"/>
                <a:ea typeface="Lato"/>
                <a:cs typeface="Lato"/>
                <a:sym typeface="Lato"/>
              </a:defRPr>
            </a:lvl6pPr>
            <a:lvl7pPr lvl="6" rtl="0" algn="r">
              <a:buNone/>
              <a:defRPr sz="1000">
                <a:solidFill>
                  <a:schemeClr val="accent1"/>
                </a:solidFill>
                <a:latin typeface="Lato"/>
                <a:ea typeface="Lato"/>
                <a:cs typeface="Lato"/>
                <a:sym typeface="Lato"/>
              </a:defRPr>
            </a:lvl7pPr>
            <a:lvl8pPr lvl="7" rtl="0" algn="r">
              <a:buNone/>
              <a:defRPr sz="1000">
                <a:solidFill>
                  <a:schemeClr val="accent1"/>
                </a:solidFill>
                <a:latin typeface="Lato"/>
                <a:ea typeface="Lato"/>
                <a:cs typeface="Lato"/>
                <a:sym typeface="Lato"/>
              </a:defRPr>
            </a:lvl8pPr>
            <a:lvl9pPr lvl="8" rtl="0"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9.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3.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13.png"/><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image" Target="../media/image9.png"/><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image" Target="../media/image9.png"/><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hyperlink" Target="https://fs24.formsite.com/bld/FormSite?FormId=LoadItemSummary" TargetMode="External"/><Relationship Id="rId4" Type="http://schemas.openxmlformats.org/officeDocument/2006/relationships/image" Target="../media/image11.png"/><Relationship Id="rId5" Type="http://schemas.openxmlformats.org/officeDocument/2006/relationships/image" Target="../media/image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 Id="rId3" Type="http://schemas.openxmlformats.org/officeDocument/2006/relationships/image" Target="../media/image8.png"/><Relationship Id="rId4" Type="http://schemas.openxmlformats.org/officeDocument/2006/relationships/image" Target="../media/image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4.png"/><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hyperlink" Target="https://medium.com/geekculture/fuzzy-c-means-clustering-fcm-algorithm-in-machine-learning-c2e51e586fff" TargetMode="External"/><Relationship Id="rId4" Type="http://schemas.openxmlformats.org/officeDocument/2006/relationships/image" Target="../media/image10.png"/><Relationship Id="rId5" Type="http://schemas.openxmlformats.org/officeDocument/2006/relationships/image" Target="../media/image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5.png"/><Relationship Id="rId4" Type="http://schemas.openxmlformats.org/officeDocument/2006/relationships/image" Target="../media/image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4.png"/><Relationship Id="rId4" Type="http://schemas.openxmlformats.org/officeDocument/2006/relationships/image" Target="../media/image20.png"/><Relationship Id="rId5" Type="http://schemas.openxmlformats.org/officeDocument/2006/relationships/image" Target="../media/image21.png"/><Relationship Id="rId6" Type="http://schemas.openxmlformats.org/officeDocument/2006/relationships/image" Target="../media/image19.png"/><Relationship Id="rId7" Type="http://schemas.openxmlformats.org/officeDocument/2006/relationships/image" Target="../media/image22.png"/><Relationship Id="rId8" Type="http://schemas.openxmlformats.org/officeDocument/2006/relationships/image" Target="../media/image2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4.png"/><Relationship Id="rId4" Type="http://schemas.openxmlformats.org/officeDocument/2006/relationships/image" Target="../media/image2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4.png"/><Relationship Id="rId4" Type="http://schemas.openxmlformats.org/officeDocument/2006/relationships/image" Target="../media/image1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9.xml"/><Relationship Id="rId3" Type="http://schemas.openxmlformats.org/officeDocument/2006/relationships/image" Target="../media/image12.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image" Target="../media/image1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1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1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1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1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image" Target="../media/image9.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5.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3"/>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Restaurant Segmentation Analysis</a:t>
            </a:r>
            <a:endParaRPr/>
          </a:p>
        </p:txBody>
      </p:sp>
      <p:sp>
        <p:nvSpPr>
          <p:cNvPr id="87" name="Google Shape;87;p13"/>
          <p:cNvSpPr txBox="1"/>
          <p:nvPr>
            <p:ph idx="1" type="subTitle"/>
          </p:nvPr>
        </p:nvSpPr>
        <p:spPr>
          <a:xfrm>
            <a:off x="729625" y="3172900"/>
            <a:ext cx="7688100" cy="1009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sz="1350"/>
              <a:t>Presentors: Eric Tsai, Xinru Lu, Morris Zhao, Chen Lin</a:t>
            </a:r>
            <a:endParaRPr sz="1350"/>
          </a:p>
          <a:p>
            <a:pPr indent="0" lvl="0" marL="0" rtl="0" algn="r">
              <a:spcBef>
                <a:spcPts val="0"/>
              </a:spcBef>
              <a:spcAft>
                <a:spcPts val="0"/>
              </a:spcAft>
              <a:buNone/>
            </a:pPr>
            <a:r>
              <a:rPr lang="en" sz="1350"/>
              <a:t>Mentor: Gittu George</a:t>
            </a:r>
            <a:endParaRPr sz="1350"/>
          </a:p>
          <a:p>
            <a:pPr indent="0" lvl="0" marL="0" rtl="0" algn="r">
              <a:spcBef>
                <a:spcPts val="0"/>
              </a:spcBef>
              <a:spcAft>
                <a:spcPts val="0"/>
              </a:spcAft>
              <a:buNone/>
            </a:pPr>
            <a:r>
              <a:rPr lang="en" sz="1350"/>
              <a:t>June 16th, 2023</a:t>
            </a:r>
            <a:endParaRPr sz="1350"/>
          </a:p>
          <a:p>
            <a:pPr indent="0" lvl="0" marL="0" rtl="0" algn="l">
              <a:spcBef>
                <a:spcPts val="0"/>
              </a:spcBef>
              <a:spcAft>
                <a:spcPts val="0"/>
              </a:spcAft>
              <a:buNone/>
            </a:pPr>
            <a:r>
              <a:t/>
            </a:r>
            <a:endParaRPr sz="1350"/>
          </a:p>
        </p:txBody>
      </p:sp>
      <p:sp>
        <p:nvSpPr>
          <p:cNvPr id="88" name="Google Shape;88;p1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2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Step 2: Hyperparameter tuning on different models</a:t>
            </a:r>
            <a:endParaRPr/>
          </a:p>
        </p:txBody>
      </p:sp>
      <p:sp>
        <p:nvSpPr>
          <p:cNvPr id="168" name="Google Shape;168;p22"/>
          <p:cNvSpPr txBox="1"/>
          <p:nvPr>
            <p:ph idx="1" type="body"/>
          </p:nvPr>
        </p:nvSpPr>
        <p:spPr>
          <a:xfrm>
            <a:off x="729450" y="2078875"/>
            <a:ext cx="7688700" cy="2430000"/>
          </a:xfrm>
          <a:prstGeom prst="rect">
            <a:avLst/>
          </a:prstGeom>
        </p:spPr>
        <p:txBody>
          <a:bodyPr anchorCtr="0" anchor="t" bIns="91425" lIns="91425" spcFirstLastPara="1" rIns="91425" wrap="square" tIns="91425">
            <a:noAutofit/>
          </a:bodyPr>
          <a:lstStyle/>
          <a:p>
            <a:pPr indent="-330200" lvl="0" marL="457200" rtl="0" algn="l">
              <a:lnSpc>
                <a:spcPct val="105000"/>
              </a:lnSpc>
              <a:spcBef>
                <a:spcPts val="0"/>
              </a:spcBef>
              <a:spcAft>
                <a:spcPts val="0"/>
              </a:spcAft>
              <a:buSzPts val="1600"/>
              <a:buChar char="●"/>
            </a:pPr>
            <a:r>
              <a:rPr lang="en" sz="1600"/>
              <a:t>Tried many different models</a:t>
            </a:r>
            <a:endParaRPr sz="1600"/>
          </a:p>
          <a:p>
            <a:pPr indent="-330200" lvl="1" marL="914400" rtl="0" algn="l">
              <a:lnSpc>
                <a:spcPct val="105000"/>
              </a:lnSpc>
              <a:spcBef>
                <a:spcPts val="0"/>
              </a:spcBef>
              <a:spcAft>
                <a:spcPts val="0"/>
              </a:spcAft>
              <a:buSzPts val="1600"/>
              <a:buChar char="○"/>
            </a:pPr>
            <a:r>
              <a:rPr lang="en" sz="1600"/>
              <a:t>LogisticRegression</a:t>
            </a:r>
            <a:endParaRPr sz="1600"/>
          </a:p>
          <a:p>
            <a:pPr indent="-330200" lvl="1" marL="914400" rtl="0" algn="l">
              <a:lnSpc>
                <a:spcPct val="105000"/>
              </a:lnSpc>
              <a:spcBef>
                <a:spcPts val="0"/>
              </a:spcBef>
              <a:spcAft>
                <a:spcPts val="0"/>
              </a:spcAft>
              <a:buSzPts val="1600"/>
              <a:buChar char="○"/>
            </a:pPr>
            <a:r>
              <a:rPr b="1" lang="en" sz="1600"/>
              <a:t>RandomForestClassifier</a:t>
            </a:r>
            <a:endParaRPr b="1" sz="1600"/>
          </a:p>
          <a:p>
            <a:pPr indent="-330200" lvl="1" marL="914400" rtl="0" algn="l">
              <a:lnSpc>
                <a:spcPct val="105000"/>
              </a:lnSpc>
              <a:spcBef>
                <a:spcPts val="0"/>
              </a:spcBef>
              <a:spcAft>
                <a:spcPts val="0"/>
              </a:spcAft>
              <a:buSzPts val="1600"/>
              <a:buChar char="○"/>
            </a:pPr>
            <a:r>
              <a:rPr lang="en" sz="1600"/>
              <a:t>LGBMClassifier</a:t>
            </a:r>
            <a:endParaRPr sz="1600"/>
          </a:p>
          <a:p>
            <a:pPr indent="-330200" lvl="1" marL="914400" rtl="0" algn="l">
              <a:lnSpc>
                <a:spcPct val="105000"/>
              </a:lnSpc>
              <a:spcBef>
                <a:spcPts val="0"/>
              </a:spcBef>
              <a:spcAft>
                <a:spcPts val="0"/>
              </a:spcAft>
              <a:buSzPts val="1600"/>
              <a:buChar char="○"/>
            </a:pPr>
            <a:r>
              <a:rPr lang="en" sz="1600"/>
              <a:t>XGBoost</a:t>
            </a:r>
            <a:endParaRPr sz="1600"/>
          </a:p>
          <a:p>
            <a:pPr indent="-330200" lvl="0" marL="457200" rtl="0" algn="l">
              <a:lnSpc>
                <a:spcPct val="105000"/>
              </a:lnSpc>
              <a:spcBef>
                <a:spcPts val="0"/>
              </a:spcBef>
              <a:spcAft>
                <a:spcPts val="0"/>
              </a:spcAft>
              <a:buSzPts val="1600"/>
              <a:buChar char="●"/>
            </a:pPr>
            <a:r>
              <a:rPr lang="en" sz="1600"/>
              <a:t>RandomizedSearchCV</a:t>
            </a:r>
            <a:endParaRPr sz="1600"/>
          </a:p>
          <a:p>
            <a:pPr indent="-330200" lvl="0" marL="457200" rtl="0" algn="l">
              <a:lnSpc>
                <a:spcPct val="105000"/>
              </a:lnSpc>
              <a:spcBef>
                <a:spcPts val="0"/>
              </a:spcBef>
              <a:spcAft>
                <a:spcPts val="0"/>
              </a:spcAft>
              <a:buSzPts val="1600"/>
              <a:buChar char="●"/>
            </a:pPr>
            <a:r>
              <a:rPr lang="en" sz="1600"/>
              <a:t>Multinomial vs OneVsRest</a:t>
            </a:r>
            <a:endParaRPr sz="1600"/>
          </a:p>
          <a:p>
            <a:pPr indent="-330200" lvl="0" marL="457200" rtl="0" algn="l">
              <a:lnSpc>
                <a:spcPct val="105000"/>
              </a:lnSpc>
              <a:spcBef>
                <a:spcPts val="0"/>
              </a:spcBef>
              <a:spcAft>
                <a:spcPts val="0"/>
              </a:spcAft>
              <a:buSzPts val="1600"/>
              <a:buChar char="●"/>
            </a:pPr>
            <a:r>
              <a:rPr lang="en" sz="1600"/>
              <a:t>L1/L2 Regularization</a:t>
            </a:r>
            <a:endParaRPr sz="1600"/>
          </a:p>
          <a:p>
            <a:pPr indent="0" lvl="0" marL="0" rtl="0" algn="l">
              <a:lnSpc>
                <a:spcPct val="105000"/>
              </a:lnSpc>
              <a:spcBef>
                <a:spcPts val="1200"/>
              </a:spcBef>
              <a:spcAft>
                <a:spcPts val="1200"/>
              </a:spcAft>
              <a:buNone/>
            </a:pPr>
            <a:r>
              <a:t/>
            </a:r>
            <a:endParaRPr sz="1400"/>
          </a:p>
        </p:txBody>
      </p:sp>
      <p:pic>
        <p:nvPicPr>
          <p:cNvPr id="169" name="Google Shape;169;p22"/>
          <p:cNvPicPr preferRelativeResize="0"/>
          <p:nvPr/>
        </p:nvPicPr>
        <p:blipFill>
          <a:blip r:embed="rId3">
            <a:alphaModFix/>
          </a:blip>
          <a:stretch>
            <a:fillRect/>
          </a:stretch>
        </p:blipFill>
        <p:spPr>
          <a:xfrm>
            <a:off x="8558025" y="652600"/>
            <a:ext cx="448176" cy="336125"/>
          </a:xfrm>
          <a:prstGeom prst="rect">
            <a:avLst/>
          </a:prstGeom>
          <a:noFill/>
          <a:ln>
            <a:noFill/>
          </a:ln>
        </p:spPr>
      </p:pic>
      <p:pic>
        <p:nvPicPr>
          <p:cNvPr id="170" name="Google Shape;170;p22"/>
          <p:cNvPicPr preferRelativeResize="0"/>
          <p:nvPr/>
        </p:nvPicPr>
        <p:blipFill>
          <a:blip r:embed="rId4">
            <a:alphaModFix/>
          </a:blip>
          <a:stretch>
            <a:fillRect/>
          </a:stretch>
        </p:blipFill>
        <p:spPr>
          <a:xfrm>
            <a:off x="5404925" y="2343399"/>
            <a:ext cx="1061750" cy="923850"/>
          </a:xfrm>
          <a:prstGeom prst="rect">
            <a:avLst/>
          </a:prstGeom>
          <a:noFill/>
          <a:ln>
            <a:noFill/>
          </a:ln>
        </p:spPr>
      </p:pic>
      <p:cxnSp>
        <p:nvCxnSpPr>
          <p:cNvPr id="171" name="Google Shape;171;p22"/>
          <p:cNvCxnSpPr/>
          <p:nvPr/>
        </p:nvCxnSpPr>
        <p:spPr>
          <a:xfrm flipH="1">
            <a:off x="4777925" y="2805773"/>
            <a:ext cx="627000" cy="11100"/>
          </a:xfrm>
          <a:prstGeom prst="straightConnector1">
            <a:avLst/>
          </a:prstGeom>
          <a:noFill/>
          <a:ln cap="flat" cmpd="sng" w="9525">
            <a:solidFill>
              <a:schemeClr val="dk2"/>
            </a:solidFill>
            <a:prstDash val="solid"/>
            <a:round/>
            <a:headEnd len="med" w="med" type="none"/>
            <a:tailEnd len="med" w="med" type="triangle"/>
          </a:ln>
        </p:spPr>
      </p:cxnSp>
      <p:sp>
        <p:nvSpPr>
          <p:cNvPr id="172" name="Google Shape;172;p2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2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Step 3: Supervised Machine Learning Solution</a:t>
            </a:r>
            <a:endParaRPr/>
          </a:p>
        </p:txBody>
      </p:sp>
      <p:sp>
        <p:nvSpPr>
          <p:cNvPr id="178" name="Google Shape;178;p23"/>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SzPts val="1600"/>
              <a:buChar char="●"/>
            </a:pPr>
            <a:r>
              <a:rPr lang="en" sz="1600"/>
              <a:t>Baseline </a:t>
            </a:r>
            <a:r>
              <a:rPr b="1" lang="en" sz="1600"/>
              <a:t>LogisticRegression </a:t>
            </a:r>
            <a:r>
              <a:rPr lang="en" sz="1600"/>
              <a:t>model (~45% accuracy)</a:t>
            </a:r>
            <a:endParaRPr sz="1600"/>
          </a:p>
          <a:p>
            <a:pPr indent="-330200" lvl="0" marL="457200" rtl="0" algn="l">
              <a:spcBef>
                <a:spcPts val="0"/>
              </a:spcBef>
              <a:spcAft>
                <a:spcPts val="0"/>
              </a:spcAft>
              <a:buSzPts val="1600"/>
              <a:buChar char="●"/>
            </a:pPr>
            <a:r>
              <a:rPr b="1" lang="en" sz="1600"/>
              <a:t>VotingClassifier </a:t>
            </a:r>
            <a:r>
              <a:rPr lang="en" sz="1600"/>
              <a:t>ensemble model of 3 input models:</a:t>
            </a:r>
            <a:endParaRPr sz="1600"/>
          </a:p>
          <a:p>
            <a:pPr indent="-330200" lvl="1" marL="914400" rtl="0" algn="l">
              <a:spcBef>
                <a:spcPts val="0"/>
              </a:spcBef>
              <a:spcAft>
                <a:spcPts val="0"/>
              </a:spcAft>
              <a:buSzPts val="1600"/>
              <a:buChar char="○"/>
            </a:pPr>
            <a:r>
              <a:rPr lang="en" sz="1600"/>
              <a:t>RandomForestClassifier</a:t>
            </a:r>
            <a:endParaRPr sz="1600"/>
          </a:p>
          <a:p>
            <a:pPr indent="-330200" lvl="1" marL="914400" rtl="0" algn="l">
              <a:spcBef>
                <a:spcPts val="0"/>
              </a:spcBef>
              <a:spcAft>
                <a:spcPts val="0"/>
              </a:spcAft>
              <a:buSzPts val="1600"/>
              <a:buChar char="○"/>
            </a:pPr>
            <a:r>
              <a:rPr lang="en" sz="1600"/>
              <a:t>RandomForestClassifier with L1 regularization</a:t>
            </a:r>
            <a:endParaRPr sz="1600"/>
          </a:p>
          <a:p>
            <a:pPr indent="-330200" lvl="1" marL="914400" rtl="0" algn="l">
              <a:spcBef>
                <a:spcPts val="0"/>
              </a:spcBef>
              <a:spcAft>
                <a:spcPts val="0"/>
              </a:spcAft>
              <a:buSzPts val="1600"/>
              <a:buChar char="○"/>
            </a:pPr>
            <a:r>
              <a:rPr lang="en" sz="1600"/>
              <a:t>RandomForestClassifier with one-vs-rest wrapper and L1 regularization</a:t>
            </a:r>
            <a:endParaRPr sz="1600"/>
          </a:p>
          <a:p>
            <a:pPr indent="-330200" lvl="0" marL="457200" rtl="0" algn="l">
              <a:spcBef>
                <a:spcPts val="0"/>
              </a:spcBef>
              <a:spcAft>
                <a:spcPts val="0"/>
              </a:spcAft>
              <a:buSzPts val="1600"/>
              <a:buChar char="●"/>
            </a:pPr>
            <a:r>
              <a:rPr lang="en" sz="1600"/>
              <a:t>Each input model achieved around </a:t>
            </a:r>
            <a:r>
              <a:rPr b="1" lang="en" sz="1600"/>
              <a:t>65%</a:t>
            </a:r>
            <a:r>
              <a:rPr lang="en" sz="1600"/>
              <a:t> accuracy</a:t>
            </a:r>
            <a:endParaRPr sz="1600"/>
          </a:p>
          <a:p>
            <a:pPr indent="-330200" lvl="0" marL="457200" rtl="0" algn="l">
              <a:spcBef>
                <a:spcPts val="0"/>
              </a:spcBef>
              <a:spcAft>
                <a:spcPts val="0"/>
              </a:spcAft>
              <a:buSzPts val="1600"/>
              <a:buChar char="●"/>
            </a:pPr>
            <a:r>
              <a:rPr lang="en" sz="1600"/>
              <a:t>VotingClassifier model achieved </a:t>
            </a:r>
            <a:r>
              <a:rPr b="1" lang="en" sz="1600"/>
              <a:t>70%</a:t>
            </a:r>
            <a:r>
              <a:rPr lang="en" sz="1600"/>
              <a:t> train and test accuracy</a:t>
            </a:r>
            <a:endParaRPr sz="1600"/>
          </a:p>
        </p:txBody>
      </p:sp>
      <p:pic>
        <p:nvPicPr>
          <p:cNvPr id="179" name="Google Shape;179;p23"/>
          <p:cNvPicPr preferRelativeResize="0"/>
          <p:nvPr/>
        </p:nvPicPr>
        <p:blipFill>
          <a:blip r:embed="rId3">
            <a:alphaModFix/>
          </a:blip>
          <a:stretch>
            <a:fillRect/>
          </a:stretch>
        </p:blipFill>
        <p:spPr>
          <a:xfrm>
            <a:off x="8558025" y="652600"/>
            <a:ext cx="448176" cy="336125"/>
          </a:xfrm>
          <a:prstGeom prst="rect">
            <a:avLst/>
          </a:prstGeom>
          <a:noFill/>
          <a:ln>
            <a:noFill/>
          </a:ln>
        </p:spPr>
      </p:pic>
      <p:sp>
        <p:nvSpPr>
          <p:cNvPr id="180" name="Google Shape;180;p2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pic>
        <p:nvPicPr>
          <p:cNvPr id="185" name="Google Shape;185;p24"/>
          <p:cNvPicPr preferRelativeResize="0"/>
          <p:nvPr/>
        </p:nvPicPr>
        <p:blipFill>
          <a:blip r:embed="rId3">
            <a:alphaModFix/>
          </a:blip>
          <a:stretch>
            <a:fillRect/>
          </a:stretch>
        </p:blipFill>
        <p:spPr>
          <a:xfrm>
            <a:off x="1524000" y="438150"/>
            <a:ext cx="6096000" cy="4572000"/>
          </a:xfrm>
          <a:prstGeom prst="rect">
            <a:avLst/>
          </a:prstGeom>
          <a:noFill/>
          <a:ln>
            <a:noFill/>
          </a:ln>
        </p:spPr>
      </p:pic>
      <p:sp>
        <p:nvSpPr>
          <p:cNvPr id="186" name="Google Shape;186;p24"/>
          <p:cNvSpPr txBox="1"/>
          <p:nvPr/>
        </p:nvSpPr>
        <p:spPr>
          <a:xfrm>
            <a:off x="317675" y="229625"/>
            <a:ext cx="56670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300">
                <a:latin typeface="Raleway"/>
                <a:ea typeface="Raleway"/>
                <a:cs typeface="Raleway"/>
                <a:sym typeface="Raleway"/>
              </a:rPr>
              <a:t>Prediction confusion matrix on </a:t>
            </a:r>
            <a:r>
              <a:rPr b="1" lang="en" sz="2300">
                <a:solidFill>
                  <a:srgbClr val="FF0000"/>
                </a:solidFill>
                <a:latin typeface="Raleway"/>
                <a:ea typeface="Raleway"/>
                <a:cs typeface="Raleway"/>
                <a:sym typeface="Raleway"/>
              </a:rPr>
              <a:t>test</a:t>
            </a:r>
            <a:r>
              <a:rPr b="1" lang="en" sz="2300">
                <a:latin typeface="Raleway"/>
                <a:ea typeface="Raleway"/>
                <a:cs typeface="Raleway"/>
                <a:sym typeface="Raleway"/>
              </a:rPr>
              <a:t> set</a:t>
            </a:r>
            <a:endParaRPr b="1" sz="2300">
              <a:latin typeface="Raleway"/>
              <a:ea typeface="Raleway"/>
              <a:cs typeface="Raleway"/>
              <a:sym typeface="Raleway"/>
            </a:endParaRPr>
          </a:p>
        </p:txBody>
      </p:sp>
      <p:pic>
        <p:nvPicPr>
          <p:cNvPr id="187" name="Google Shape;187;p24"/>
          <p:cNvPicPr preferRelativeResize="0"/>
          <p:nvPr/>
        </p:nvPicPr>
        <p:blipFill>
          <a:blip r:embed="rId4">
            <a:alphaModFix/>
          </a:blip>
          <a:stretch>
            <a:fillRect/>
          </a:stretch>
        </p:blipFill>
        <p:spPr>
          <a:xfrm>
            <a:off x="8571100" y="155275"/>
            <a:ext cx="448176" cy="336125"/>
          </a:xfrm>
          <a:prstGeom prst="rect">
            <a:avLst/>
          </a:prstGeom>
          <a:noFill/>
          <a:ln>
            <a:noFill/>
          </a:ln>
        </p:spPr>
      </p:pic>
      <p:sp>
        <p:nvSpPr>
          <p:cNvPr id="188" name="Google Shape;188;p2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25"/>
          <p:cNvSpPr txBox="1"/>
          <p:nvPr/>
        </p:nvSpPr>
        <p:spPr>
          <a:xfrm>
            <a:off x="1042650" y="318375"/>
            <a:ext cx="67926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latin typeface="Lato"/>
                <a:ea typeface="Lato"/>
                <a:cs typeface="Lato"/>
                <a:sym typeface="Lato"/>
              </a:rPr>
              <a:t>True </a:t>
            </a:r>
            <a:r>
              <a:rPr lang="en" sz="1700">
                <a:latin typeface="Lato"/>
                <a:ea typeface="Lato"/>
                <a:cs typeface="Lato"/>
                <a:sym typeface="Lato"/>
              </a:rPr>
              <a:t>label: SHOPPING        </a:t>
            </a:r>
            <a:r>
              <a:rPr b="1" lang="en" sz="1700">
                <a:latin typeface="Lato"/>
                <a:ea typeface="Lato"/>
                <a:cs typeface="Lato"/>
                <a:sym typeface="Lato"/>
              </a:rPr>
              <a:t>Predicted </a:t>
            </a:r>
            <a:r>
              <a:rPr lang="en" sz="1700">
                <a:latin typeface="Lato"/>
                <a:ea typeface="Lato"/>
                <a:cs typeface="Lato"/>
                <a:sym typeface="Lato"/>
              </a:rPr>
              <a:t>label: HOME</a:t>
            </a:r>
            <a:endParaRPr sz="1700">
              <a:latin typeface="Lato"/>
              <a:ea typeface="Lato"/>
              <a:cs typeface="Lato"/>
              <a:sym typeface="Lato"/>
            </a:endParaRPr>
          </a:p>
        </p:txBody>
      </p:sp>
      <p:pic>
        <p:nvPicPr>
          <p:cNvPr id="194" name="Google Shape;194;p25"/>
          <p:cNvPicPr preferRelativeResize="0"/>
          <p:nvPr/>
        </p:nvPicPr>
        <p:blipFill>
          <a:blip r:embed="rId3">
            <a:alphaModFix/>
          </a:blip>
          <a:stretch>
            <a:fillRect/>
          </a:stretch>
        </p:blipFill>
        <p:spPr>
          <a:xfrm>
            <a:off x="694188" y="764775"/>
            <a:ext cx="7489524" cy="4072799"/>
          </a:xfrm>
          <a:prstGeom prst="rect">
            <a:avLst/>
          </a:prstGeom>
          <a:noFill/>
          <a:ln>
            <a:noFill/>
          </a:ln>
        </p:spPr>
      </p:pic>
      <p:sp>
        <p:nvSpPr>
          <p:cNvPr id="195" name="Google Shape;195;p25"/>
          <p:cNvSpPr/>
          <p:nvPr/>
        </p:nvSpPr>
        <p:spPr>
          <a:xfrm>
            <a:off x="4063550" y="3022475"/>
            <a:ext cx="393600" cy="409500"/>
          </a:xfrm>
          <a:prstGeom prst="star5">
            <a:avLst>
              <a:gd fmla="val 19098" name="adj"/>
              <a:gd fmla="val 105146" name="hf"/>
              <a:gd fmla="val 110557" name="vf"/>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96" name="Google Shape;196;p25"/>
          <p:cNvPicPr preferRelativeResize="0"/>
          <p:nvPr/>
        </p:nvPicPr>
        <p:blipFill>
          <a:blip r:embed="rId4">
            <a:alphaModFix/>
          </a:blip>
          <a:stretch>
            <a:fillRect/>
          </a:stretch>
        </p:blipFill>
        <p:spPr>
          <a:xfrm>
            <a:off x="8571100" y="155275"/>
            <a:ext cx="448176" cy="336125"/>
          </a:xfrm>
          <a:prstGeom prst="rect">
            <a:avLst/>
          </a:prstGeom>
          <a:noFill/>
          <a:ln>
            <a:noFill/>
          </a:ln>
        </p:spPr>
      </p:pic>
      <p:sp>
        <p:nvSpPr>
          <p:cNvPr id="197" name="Google Shape;197;p2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26"/>
          <p:cNvSpPr txBox="1"/>
          <p:nvPr/>
        </p:nvSpPr>
        <p:spPr>
          <a:xfrm>
            <a:off x="290300" y="360500"/>
            <a:ext cx="3088800" cy="3078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300">
                <a:latin typeface="Raleway"/>
                <a:ea typeface="Raleway"/>
                <a:cs typeface="Raleway"/>
                <a:sym typeface="Raleway"/>
              </a:rPr>
              <a:t>Step 4: Feature Importance using SHAP</a:t>
            </a:r>
            <a:endParaRPr b="1" sz="2300">
              <a:latin typeface="Raleway"/>
              <a:ea typeface="Raleway"/>
              <a:cs typeface="Raleway"/>
              <a:sym typeface="Raleway"/>
            </a:endParaRPr>
          </a:p>
          <a:p>
            <a:pPr indent="0" lvl="0" marL="0" rtl="0" algn="l">
              <a:spcBef>
                <a:spcPts val="0"/>
              </a:spcBef>
              <a:spcAft>
                <a:spcPts val="0"/>
              </a:spcAft>
              <a:buNone/>
            </a:pPr>
            <a:r>
              <a:t/>
            </a:r>
            <a:endParaRPr sz="1700">
              <a:latin typeface="Lato"/>
              <a:ea typeface="Lato"/>
              <a:cs typeface="Lato"/>
              <a:sym typeface="Lato"/>
            </a:endParaRPr>
          </a:p>
          <a:p>
            <a:pPr indent="0" lvl="0" marL="0" rtl="0" algn="l">
              <a:spcBef>
                <a:spcPts val="0"/>
              </a:spcBef>
              <a:spcAft>
                <a:spcPts val="0"/>
              </a:spcAft>
              <a:buNone/>
            </a:pPr>
            <a:r>
              <a:rPr lang="en" sz="1700">
                <a:latin typeface="Lato"/>
                <a:ea typeface="Lato"/>
                <a:cs typeface="Lato"/>
                <a:sym typeface="Lato"/>
              </a:rPr>
              <a:t>Target Category: </a:t>
            </a:r>
            <a:endParaRPr sz="1700">
              <a:latin typeface="Lato"/>
              <a:ea typeface="Lato"/>
              <a:cs typeface="Lato"/>
              <a:sym typeface="Lato"/>
            </a:endParaRPr>
          </a:p>
          <a:p>
            <a:pPr indent="0" lvl="0" marL="0" rtl="0" algn="l">
              <a:spcBef>
                <a:spcPts val="0"/>
              </a:spcBef>
              <a:spcAft>
                <a:spcPts val="0"/>
              </a:spcAft>
              <a:buNone/>
            </a:pPr>
            <a:r>
              <a:rPr b="1" lang="en" sz="1700">
                <a:latin typeface="Lato"/>
                <a:ea typeface="Lato"/>
                <a:cs typeface="Lato"/>
                <a:sym typeface="Lato"/>
              </a:rPr>
              <a:t>HOME</a:t>
            </a:r>
            <a:endParaRPr b="1" sz="1700">
              <a:latin typeface="Lato"/>
              <a:ea typeface="Lato"/>
              <a:cs typeface="Lato"/>
              <a:sym typeface="Lato"/>
            </a:endParaRPr>
          </a:p>
          <a:p>
            <a:pPr indent="0" lvl="0" marL="0" rtl="0" algn="l">
              <a:spcBef>
                <a:spcPts val="0"/>
              </a:spcBef>
              <a:spcAft>
                <a:spcPts val="0"/>
              </a:spcAft>
              <a:buNone/>
            </a:pPr>
            <a:r>
              <a:t/>
            </a:r>
            <a:endParaRPr sz="1700">
              <a:latin typeface="Lato"/>
              <a:ea typeface="Lato"/>
              <a:cs typeface="Lato"/>
              <a:sym typeface="Lato"/>
            </a:endParaRPr>
          </a:p>
          <a:p>
            <a:pPr indent="0" lvl="0" marL="0" rtl="0" algn="l">
              <a:spcBef>
                <a:spcPts val="0"/>
              </a:spcBef>
              <a:spcAft>
                <a:spcPts val="0"/>
              </a:spcAft>
              <a:buNone/>
            </a:pPr>
            <a:r>
              <a:rPr lang="en" sz="1700">
                <a:latin typeface="Lato"/>
                <a:ea typeface="Lato"/>
                <a:cs typeface="Lato"/>
                <a:sym typeface="Lato"/>
              </a:rPr>
              <a:t>Model:</a:t>
            </a:r>
            <a:endParaRPr sz="1700">
              <a:latin typeface="Lato"/>
              <a:ea typeface="Lato"/>
              <a:cs typeface="Lato"/>
              <a:sym typeface="Lato"/>
            </a:endParaRPr>
          </a:p>
          <a:p>
            <a:pPr indent="0" lvl="0" marL="0" rtl="0" algn="l">
              <a:spcBef>
                <a:spcPts val="0"/>
              </a:spcBef>
              <a:spcAft>
                <a:spcPts val="0"/>
              </a:spcAft>
              <a:buNone/>
            </a:pPr>
            <a:r>
              <a:rPr b="1" lang="en" sz="1700">
                <a:solidFill>
                  <a:srgbClr val="FF0000"/>
                </a:solidFill>
                <a:latin typeface="Lato"/>
                <a:ea typeface="Lato"/>
                <a:cs typeface="Lato"/>
                <a:sym typeface="Lato"/>
              </a:rPr>
              <a:t>RandomForest + </a:t>
            </a:r>
            <a:endParaRPr b="1" sz="1700">
              <a:solidFill>
                <a:srgbClr val="FF0000"/>
              </a:solidFill>
              <a:latin typeface="Lato"/>
              <a:ea typeface="Lato"/>
              <a:cs typeface="Lato"/>
              <a:sym typeface="Lato"/>
            </a:endParaRPr>
          </a:p>
          <a:p>
            <a:pPr indent="0" lvl="0" marL="0" rtl="0" algn="l">
              <a:spcBef>
                <a:spcPts val="0"/>
              </a:spcBef>
              <a:spcAft>
                <a:spcPts val="0"/>
              </a:spcAft>
              <a:buNone/>
            </a:pPr>
            <a:r>
              <a:rPr b="1" lang="en" sz="1700">
                <a:solidFill>
                  <a:srgbClr val="FF0000"/>
                </a:solidFill>
                <a:latin typeface="Lato"/>
                <a:ea typeface="Lato"/>
                <a:cs typeface="Lato"/>
                <a:sym typeface="Lato"/>
              </a:rPr>
              <a:t>L1 Regularization</a:t>
            </a:r>
            <a:endParaRPr b="1" sz="1700">
              <a:solidFill>
                <a:srgbClr val="FF0000"/>
              </a:solidFill>
              <a:latin typeface="Lato"/>
              <a:ea typeface="Lato"/>
              <a:cs typeface="Lato"/>
              <a:sym typeface="Lato"/>
            </a:endParaRPr>
          </a:p>
        </p:txBody>
      </p:sp>
      <p:pic>
        <p:nvPicPr>
          <p:cNvPr id="203" name="Google Shape;203;p26"/>
          <p:cNvPicPr preferRelativeResize="0"/>
          <p:nvPr/>
        </p:nvPicPr>
        <p:blipFill>
          <a:blip r:embed="rId3">
            <a:alphaModFix/>
          </a:blip>
          <a:stretch>
            <a:fillRect/>
          </a:stretch>
        </p:blipFill>
        <p:spPr>
          <a:xfrm>
            <a:off x="8571100" y="155275"/>
            <a:ext cx="448176" cy="336125"/>
          </a:xfrm>
          <a:prstGeom prst="rect">
            <a:avLst/>
          </a:prstGeom>
          <a:noFill/>
          <a:ln>
            <a:noFill/>
          </a:ln>
        </p:spPr>
      </p:pic>
      <p:grpSp>
        <p:nvGrpSpPr>
          <p:cNvPr id="204" name="Google Shape;204;p26"/>
          <p:cNvGrpSpPr/>
          <p:nvPr/>
        </p:nvGrpSpPr>
        <p:grpSpPr>
          <a:xfrm>
            <a:off x="2843625" y="870925"/>
            <a:ext cx="6004025" cy="3915400"/>
            <a:chOff x="2843625" y="870925"/>
            <a:chExt cx="6004025" cy="3915400"/>
          </a:xfrm>
        </p:grpSpPr>
        <p:pic>
          <p:nvPicPr>
            <p:cNvPr id="205" name="Google Shape;205;p26"/>
            <p:cNvPicPr preferRelativeResize="0"/>
            <p:nvPr/>
          </p:nvPicPr>
          <p:blipFill>
            <a:blip r:embed="rId4">
              <a:alphaModFix/>
            </a:blip>
            <a:stretch>
              <a:fillRect/>
            </a:stretch>
          </p:blipFill>
          <p:spPr>
            <a:xfrm>
              <a:off x="2843625" y="870925"/>
              <a:ext cx="6004025" cy="3915400"/>
            </a:xfrm>
            <a:prstGeom prst="rect">
              <a:avLst/>
            </a:prstGeom>
            <a:noFill/>
            <a:ln>
              <a:noFill/>
            </a:ln>
          </p:spPr>
        </p:pic>
        <p:sp>
          <p:nvSpPr>
            <p:cNvPr id="206" name="Google Shape;206;p26"/>
            <p:cNvSpPr/>
            <p:nvPr/>
          </p:nvSpPr>
          <p:spPr>
            <a:xfrm>
              <a:off x="2843625" y="1426850"/>
              <a:ext cx="5377200" cy="3360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26"/>
            <p:cNvSpPr/>
            <p:nvPr/>
          </p:nvSpPr>
          <p:spPr>
            <a:xfrm>
              <a:off x="2843700" y="1779650"/>
              <a:ext cx="5377200" cy="3360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26"/>
            <p:cNvSpPr/>
            <p:nvPr/>
          </p:nvSpPr>
          <p:spPr>
            <a:xfrm>
              <a:off x="2843700" y="2188975"/>
              <a:ext cx="5377200" cy="2796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9" name="Google Shape;209;p2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210" name="Google Shape;210;p26"/>
          <p:cNvSpPr/>
          <p:nvPr/>
        </p:nvSpPr>
        <p:spPr>
          <a:xfrm>
            <a:off x="4262375" y="1500225"/>
            <a:ext cx="2273400" cy="2364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rPr lang="en" sz="1300"/>
              <a:t>Employment percentage</a:t>
            </a:r>
            <a:endParaRPr sz="1300"/>
          </a:p>
        </p:txBody>
      </p:sp>
      <p:sp>
        <p:nvSpPr>
          <p:cNvPr id="211" name="Google Shape;211;p26"/>
          <p:cNvSpPr/>
          <p:nvPr/>
        </p:nvSpPr>
        <p:spPr>
          <a:xfrm>
            <a:off x="2932475" y="1853000"/>
            <a:ext cx="3714000" cy="2364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rPr lang="en" sz="1300"/>
              <a:t>Daytime population (retired/disabled person)</a:t>
            </a:r>
            <a:endParaRPr sz="1300"/>
          </a:p>
        </p:txBody>
      </p:sp>
      <p:sp>
        <p:nvSpPr>
          <p:cNvPr id="212" name="Google Shape;212;p26"/>
          <p:cNvSpPr/>
          <p:nvPr/>
        </p:nvSpPr>
        <p:spPr>
          <a:xfrm>
            <a:off x="3615875" y="2211325"/>
            <a:ext cx="2954400" cy="2130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rPr lang="en" sz="1300"/>
              <a:t>Daytime population (work at home)</a:t>
            </a:r>
            <a:endParaRPr sz="1300"/>
          </a:p>
        </p:txBody>
      </p:sp>
      <p:sp>
        <p:nvSpPr>
          <p:cNvPr id="213" name="Google Shape;213;p26"/>
          <p:cNvSpPr/>
          <p:nvPr/>
        </p:nvSpPr>
        <p:spPr>
          <a:xfrm>
            <a:off x="3650375" y="2523025"/>
            <a:ext cx="2885400" cy="2364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rPr lang="en" sz="1200"/>
              <a:t>Daytime population (unemployed)</a:t>
            </a:r>
            <a:endParaRPr sz="1200"/>
          </a:p>
        </p:txBody>
      </p:sp>
      <p:sp>
        <p:nvSpPr>
          <p:cNvPr id="214" name="Google Shape;214;p26"/>
          <p:cNvSpPr/>
          <p:nvPr/>
        </p:nvSpPr>
        <p:spPr>
          <a:xfrm>
            <a:off x="2746175" y="2880475"/>
            <a:ext cx="3789600" cy="2364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rPr lang="en" sz="1200"/>
              <a:t>Postsecondary total enrollment (2mi radius)</a:t>
            </a:r>
            <a:endParaRPr sz="1200"/>
          </a:p>
        </p:txBody>
      </p:sp>
      <p:sp>
        <p:nvSpPr>
          <p:cNvPr id="215" name="Google Shape;215;p26"/>
          <p:cNvSpPr/>
          <p:nvPr/>
        </p:nvSpPr>
        <p:spPr>
          <a:xfrm>
            <a:off x="3581375" y="3237925"/>
            <a:ext cx="2885400" cy="2364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rPr lang="en" sz="1200"/>
              <a:t>Employment (education services)</a:t>
            </a:r>
            <a:endParaRPr sz="1200"/>
          </a:p>
        </p:txBody>
      </p:sp>
      <p:sp>
        <p:nvSpPr>
          <p:cNvPr id="216" name="Google Shape;216;p26"/>
          <p:cNvSpPr/>
          <p:nvPr/>
        </p:nvSpPr>
        <p:spPr>
          <a:xfrm>
            <a:off x="2922725" y="3555175"/>
            <a:ext cx="3581100" cy="2364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rPr lang="en" sz="1200"/>
              <a:t>Postsecondary total enrollment (3mi radius)</a:t>
            </a:r>
            <a:endParaRPr sz="1200"/>
          </a:p>
        </p:txBody>
      </p:sp>
      <p:sp>
        <p:nvSpPr>
          <p:cNvPr id="217" name="Google Shape;217;p26"/>
          <p:cNvSpPr/>
          <p:nvPr/>
        </p:nvSpPr>
        <p:spPr>
          <a:xfrm>
            <a:off x="4572000" y="3907950"/>
            <a:ext cx="1786500" cy="2364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rPr lang="en" sz="1200"/>
              <a:t>Homeowner occupied</a:t>
            </a:r>
            <a:endParaRPr sz="12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27"/>
          <p:cNvSpPr txBox="1"/>
          <p:nvPr/>
        </p:nvSpPr>
        <p:spPr>
          <a:xfrm>
            <a:off x="290300" y="360500"/>
            <a:ext cx="3088800" cy="3078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300">
                <a:latin typeface="Raleway"/>
                <a:ea typeface="Raleway"/>
                <a:cs typeface="Raleway"/>
                <a:sym typeface="Raleway"/>
              </a:rPr>
              <a:t>Step 4: </a:t>
            </a:r>
            <a:r>
              <a:rPr b="1" lang="en" sz="2300">
                <a:latin typeface="Raleway"/>
                <a:ea typeface="Raleway"/>
                <a:cs typeface="Raleway"/>
                <a:sym typeface="Raleway"/>
              </a:rPr>
              <a:t>Feature Importance using SHAP</a:t>
            </a:r>
            <a:endParaRPr b="1" sz="2300">
              <a:latin typeface="Raleway"/>
              <a:ea typeface="Raleway"/>
              <a:cs typeface="Raleway"/>
              <a:sym typeface="Raleway"/>
            </a:endParaRPr>
          </a:p>
          <a:p>
            <a:pPr indent="0" lvl="0" marL="0" rtl="0" algn="l">
              <a:spcBef>
                <a:spcPts val="0"/>
              </a:spcBef>
              <a:spcAft>
                <a:spcPts val="0"/>
              </a:spcAft>
              <a:buNone/>
            </a:pPr>
            <a:r>
              <a:t/>
            </a:r>
            <a:endParaRPr sz="1700">
              <a:latin typeface="Lato"/>
              <a:ea typeface="Lato"/>
              <a:cs typeface="Lato"/>
              <a:sym typeface="Lato"/>
            </a:endParaRPr>
          </a:p>
          <a:p>
            <a:pPr indent="0" lvl="0" marL="0" rtl="0" algn="l">
              <a:spcBef>
                <a:spcPts val="0"/>
              </a:spcBef>
              <a:spcAft>
                <a:spcPts val="0"/>
              </a:spcAft>
              <a:buNone/>
            </a:pPr>
            <a:r>
              <a:rPr lang="en" sz="1700">
                <a:latin typeface="Lato"/>
                <a:ea typeface="Lato"/>
                <a:cs typeface="Lato"/>
                <a:sym typeface="Lato"/>
              </a:rPr>
              <a:t>Target Category: </a:t>
            </a:r>
            <a:endParaRPr sz="1700">
              <a:latin typeface="Lato"/>
              <a:ea typeface="Lato"/>
              <a:cs typeface="Lato"/>
              <a:sym typeface="Lato"/>
            </a:endParaRPr>
          </a:p>
          <a:p>
            <a:pPr indent="0" lvl="0" marL="0" rtl="0" algn="l">
              <a:spcBef>
                <a:spcPts val="0"/>
              </a:spcBef>
              <a:spcAft>
                <a:spcPts val="0"/>
              </a:spcAft>
              <a:buNone/>
            </a:pPr>
            <a:r>
              <a:rPr b="1" lang="en" sz="1700">
                <a:latin typeface="Lato"/>
                <a:ea typeface="Lato"/>
                <a:cs typeface="Lato"/>
                <a:sym typeface="Lato"/>
              </a:rPr>
              <a:t>HOME</a:t>
            </a:r>
            <a:endParaRPr b="1" sz="1700">
              <a:latin typeface="Lato"/>
              <a:ea typeface="Lato"/>
              <a:cs typeface="Lato"/>
              <a:sym typeface="Lato"/>
            </a:endParaRPr>
          </a:p>
          <a:p>
            <a:pPr indent="0" lvl="0" marL="0" rtl="0" algn="l">
              <a:spcBef>
                <a:spcPts val="0"/>
              </a:spcBef>
              <a:spcAft>
                <a:spcPts val="0"/>
              </a:spcAft>
              <a:buNone/>
            </a:pPr>
            <a:r>
              <a:t/>
            </a:r>
            <a:endParaRPr sz="1700">
              <a:latin typeface="Lato"/>
              <a:ea typeface="Lato"/>
              <a:cs typeface="Lato"/>
              <a:sym typeface="Lato"/>
            </a:endParaRPr>
          </a:p>
          <a:p>
            <a:pPr indent="0" lvl="0" marL="0" rtl="0" algn="l">
              <a:spcBef>
                <a:spcPts val="0"/>
              </a:spcBef>
              <a:spcAft>
                <a:spcPts val="0"/>
              </a:spcAft>
              <a:buNone/>
            </a:pPr>
            <a:r>
              <a:rPr lang="en" sz="1700">
                <a:latin typeface="Lato"/>
                <a:ea typeface="Lato"/>
                <a:cs typeface="Lato"/>
                <a:sym typeface="Lato"/>
              </a:rPr>
              <a:t>Model:</a:t>
            </a:r>
            <a:endParaRPr sz="1700">
              <a:latin typeface="Lato"/>
              <a:ea typeface="Lato"/>
              <a:cs typeface="Lato"/>
              <a:sym typeface="Lato"/>
            </a:endParaRPr>
          </a:p>
          <a:p>
            <a:pPr indent="0" lvl="0" marL="0" rtl="0" algn="l">
              <a:spcBef>
                <a:spcPts val="0"/>
              </a:spcBef>
              <a:spcAft>
                <a:spcPts val="0"/>
              </a:spcAft>
              <a:buNone/>
            </a:pPr>
            <a:r>
              <a:rPr b="1" lang="en" sz="1700">
                <a:solidFill>
                  <a:srgbClr val="FF0000"/>
                </a:solidFill>
                <a:latin typeface="Lato"/>
                <a:ea typeface="Lato"/>
                <a:cs typeface="Lato"/>
                <a:sym typeface="Lato"/>
              </a:rPr>
              <a:t>OVR RandomForest +</a:t>
            </a:r>
            <a:endParaRPr b="1" sz="1700">
              <a:solidFill>
                <a:srgbClr val="FF0000"/>
              </a:solidFill>
              <a:latin typeface="Lato"/>
              <a:ea typeface="Lato"/>
              <a:cs typeface="Lato"/>
              <a:sym typeface="Lato"/>
            </a:endParaRPr>
          </a:p>
          <a:p>
            <a:pPr indent="0" lvl="0" marL="0" rtl="0" algn="l">
              <a:spcBef>
                <a:spcPts val="0"/>
              </a:spcBef>
              <a:spcAft>
                <a:spcPts val="0"/>
              </a:spcAft>
              <a:buNone/>
            </a:pPr>
            <a:r>
              <a:rPr b="1" lang="en" sz="1700">
                <a:solidFill>
                  <a:srgbClr val="FF0000"/>
                </a:solidFill>
                <a:latin typeface="Lato"/>
                <a:ea typeface="Lato"/>
                <a:cs typeface="Lato"/>
                <a:sym typeface="Lato"/>
              </a:rPr>
              <a:t>L1 Regularization</a:t>
            </a:r>
            <a:endParaRPr b="1" sz="1700">
              <a:solidFill>
                <a:srgbClr val="FF0000"/>
              </a:solidFill>
              <a:latin typeface="Lato"/>
              <a:ea typeface="Lato"/>
              <a:cs typeface="Lato"/>
              <a:sym typeface="Lato"/>
            </a:endParaRPr>
          </a:p>
        </p:txBody>
      </p:sp>
      <p:pic>
        <p:nvPicPr>
          <p:cNvPr id="223" name="Google Shape;223;p27"/>
          <p:cNvPicPr preferRelativeResize="0"/>
          <p:nvPr/>
        </p:nvPicPr>
        <p:blipFill>
          <a:blip r:embed="rId3">
            <a:alphaModFix/>
          </a:blip>
          <a:stretch>
            <a:fillRect/>
          </a:stretch>
        </p:blipFill>
        <p:spPr>
          <a:xfrm>
            <a:off x="8571100" y="155275"/>
            <a:ext cx="448176" cy="336125"/>
          </a:xfrm>
          <a:prstGeom prst="rect">
            <a:avLst/>
          </a:prstGeom>
          <a:noFill/>
          <a:ln>
            <a:noFill/>
          </a:ln>
        </p:spPr>
      </p:pic>
      <p:grpSp>
        <p:nvGrpSpPr>
          <p:cNvPr id="224" name="Google Shape;224;p27"/>
          <p:cNvGrpSpPr/>
          <p:nvPr/>
        </p:nvGrpSpPr>
        <p:grpSpPr>
          <a:xfrm>
            <a:off x="2107750" y="897100"/>
            <a:ext cx="6748260" cy="3991775"/>
            <a:chOff x="1480271" y="897100"/>
            <a:chExt cx="7375954" cy="3991775"/>
          </a:xfrm>
        </p:grpSpPr>
        <p:pic>
          <p:nvPicPr>
            <p:cNvPr id="225" name="Google Shape;225;p27"/>
            <p:cNvPicPr preferRelativeResize="0"/>
            <p:nvPr/>
          </p:nvPicPr>
          <p:blipFill>
            <a:blip r:embed="rId4">
              <a:alphaModFix/>
            </a:blip>
            <a:stretch>
              <a:fillRect/>
            </a:stretch>
          </p:blipFill>
          <p:spPr>
            <a:xfrm>
              <a:off x="2869800" y="897100"/>
              <a:ext cx="5986425" cy="3991775"/>
            </a:xfrm>
            <a:prstGeom prst="rect">
              <a:avLst/>
            </a:prstGeom>
            <a:noFill/>
            <a:ln>
              <a:noFill/>
            </a:ln>
          </p:spPr>
        </p:pic>
        <p:sp>
          <p:nvSpPr>
            <p:cNvPr id="226" name="Google Shape;226;p27"/>
            <p:cNvSpPr/>
            <p:nvPr/>
          </p:nvSpPr>
          <p:spPr>
            <a:xfrm>
              <a:off x="1631599" y="1533475"/>
              <a:ext cx="6539100" cy="2796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27"/>
            <p:cNvSpPr/>
            <p:nvPr/>
          </p:nvSpPr>
          <p:spPr>
            <a:xfrm>
              <a:off x="1480271" y="1888725"/>
              <a:ext cx="6690600" cy="2796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27"/>
            <p:cNvSpPr/>
            <p:nvPr/>
          </p:nvSpPr>
          <p:spPr>
            <a:xfrm>
              <a:off x="2184421" y="2907050"/>
              <a:ext cx="5986500" cy="2796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9" name="Google Shape;229;p2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230" name="Google Shape;230;p27"/>
          <p:cNvSpPr/>
          <p:nvPr/>
        </p:nvSpPr>
        <p:spPr>
          <a:xfrm>
            <a:off x="3184500" y="1593075"/>
            <a:ext cx="2273400" cy="188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rPr lang="en" sz="1300"/>
              <a:t>Employment percentage</a:t>
            </a:r>
            <a:endParaRPr sz="1300"/>
          </a:p>
        </p:txBody>
      </p:sp>
      <p:sp>
        <p:nvSpPr>
          <p:cNvPr id="231" name="Google Shape;231;p27"/>
          <p:cNvSpPr/>
          <p:nvPr/>
        </p:nvSpPr>
        <p:spPr>
          <a:xfrm>
            <a:off x="2107750" y="1916200"/>
            <a:ext cx="3500400" cy="2364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rPr lang="en" sz="1300"/>
              <a:t>Daytime </a:t>
            </a:r>
            <a:r>
              <a:rPr lang="en" sz="1300"/>
              <a:t>population</a:t>
            </a:r>
            <a:r>
              <a:rPr lang="en" sz="1300"/>
              <a:t> (retired/disabled person)</a:t>
            </a:r>
            <a:endParaRPr sz="1300"/>
          </a:p>
        </p:txBody>
      </p:sp>
      <p:sp>
        <p:nvSpPr>
          <p:cNvPr id="232" name="Google Shape;232;p27"/>
          <p:cNvSpPr/>
          <p:nvPr/>
        </p:nvSpPr>
        <p:spPr>
          <a:xfrm>
            <a:off x="3334750" y="2243975"/>
            <a:ext cx="2273400" cy="2364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rPr lang="en" sz="1300"/>
              <a:t>Transient population</a:t>
            </a:r>
            <a:endParaRPr sz="1300"/>
          </a:p>
        </p:txBody>
      </p:sp>
      <p:sp>
        <p:nvSpPr>
          <p:cNvPr id="233" name="Google Shape;233;p27"/>
          <p:cNvSpPr/>
          <p:nvPr/>
        </p:nvSpPr>
        <p:spPr>
          <a:xfrm>
            <a:off x="2246350" y="2571750"/>
            <a:ext cx="3361800" cy="2364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rPr lang="en" sz="1300"/>
              <a:t>Daytime population (grade 9-12 students)</a:t>
            </a:r>
            <a:endParaRPr sz="1300"/>
          </a:p>
        </p:txBody>
      </p:sp>
      <p:sp>
        <p:nvSpPr>
          <p:cNvPr id="234" name="Google Shape;234;p27"/>
          <p:cNvSpPr/>
          <p:nvPr/>
        </p:nvSpPr>
        <p:spPr>
          <a:xfrm>
            <a:off x="2792650" y="2947000"/>
            <a:ext cx="2815500" cy="188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rPr lang="en" sz="1300"/>
              <a:t>Daytime population (work at home)</a:t>
            </a:r>
            <a:endParaRPr sz="1300"/>
          </a:p>
        </p:txBody>
      </p:sp>
      <p:sp>
        <p:nvSpPr>
          <p:cNvPr id="235" name="Google Shape;235;p27"/>
          <p:cNvSpPr/>
          <p:nvPr/>
        </p:nvSpPr>
        <p:spPr>
          <a:xfrm>
            <a:off x="3638650" y="3322250"/>
            <a:ext cx="1969500" cy="2364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rPr lang="en" sz="1300"/>
              <a:t>Household (no vehicle)</a:t>
            </a:r>
            <a:endParaRPr sz="1300"/>
          </a:p>
        </p:txBody>
      </p:sp>
      <p:sp>
        <p:nvSpPr>
          <p:cNvPr id="236" name="Google Shape;236;p27"/>
          <p:cNvSpPr/>
          <p:nvPr/>
        </p:nvSpPr>
        <p:spPr>
          <a:xfrm>
            <a:off x="3961150" y="3598250"/>
            <a:ext cx="1647000" cy="2364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rPr lang="en" sz="1300"/>
              <a:t>Commute (0-2 mi)</a:t>
            </a:r>
            <a:endParaRPr sz="1300"/>
          </a:p>
        </p:txBody>
      </p:sp>
      <p:sp>
        <p:nvSpPr>
          <p:cNvPr id="237" name="Google Shape;237;p27"/>
          <p:cNvSpPr/>
          <p:nvPr/>
        </p:nvSpPr>
        <p:spPr>
          <a:xfrm>
            <a:off x="2762350" y="3940150"/>
            <a:ext cx="2876100" cy="2364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rPr lang="en" sz="1300"/>
              <a:t>Employment (education services)</a:t>
            </a:r>
            <a:endParaRPr sz="13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28"/>
          <p:cNvSpPr txBox="1"/>
          <p:nvPr/>
        </p:nvSpPr>
        <p:spPr>
          <a:xfrm>
            <a:off x="9358000" y="4723450"/>
            <a:ext cx="67926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u="sng">
                <a:solidFill>
                  <a:schemeClr val="hlink"/>
                </a:solidFill>
                <a:latin typeface="Lato"/>
                <a:ea typeface="Lato"/>
                <a:cs typeface="Lato"/>
                <a:sym typeface="Lato"/>
                <a:hlinkClick r:id="rId3"/>
              </a:rPr>
              <a:t>Polling Result</a:t>
            </a:r>
            <a:endParaRPr sz="1700">
              <a:latin typeface="Lato"/>
              <a:ea typeface="Lato"/>
              <a:cs typeface="Lato"/>
              <a:sym typeface="Lato"/>
            </a:endParaRPr>
          </a:p>
        </p:txBody>
      </p:sp>
      <p:pic>
        <p:nvPicPr>
          <p:cNvPr id="243" name="Google Shape;243;p28"/>
          <p:cNvPicPr preferRelativeResize="0"/>
          <p:nvPr/>
        </p:nvPicPr>
        <p:blipFill>
          <a:blip r:embed="rId4">
            <a:alphaModFix/>
          </a:blip>
          <a:stretch>
            <a:fillRect/>
          </a:stretch>
        </p:blipFill>
        <p:spPr>
          <a:xfrm>
            <a:off x="147025" y="652149"/>
            <a:ext cx="6262776" cy="4053401"/>
          </a:xfrm>
          <a:prstGeom prst="rect">
            <a:avLst/>
          </a:prstGeom>
          <a:noFill/>
          <a:ln>
            <a:noFill/>
          </a:ln>
        </p:spPr>
      </p:pic>
      <p:sp>
        <p:nvSpPr>
          <p:cNvPr id="244" name="Google Shape;244;p28"/>
          <p:cNvSpPr txBox="1"/>
          <p:nvPr/>
        </p:nvSpPr>
        <p:spPr>
          <a:xfrm>
            <a:off x="7416750" y="1562025"/>
            <a:ext cx="1572600" cy="2016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latin typeface="Lato"/>
                <a:ea typeface="Lato"/>
                <a:cs typeface="Lato"/>
                <a:sym typeface="Lato"/>
              </a:rPr>
              <a:t>HOME?</a:t>
            </a:r>
            <a:endParaRPr b="1" sz="1700">
              <a:latin typeface="Lato"/>
              <a:ea typeface="Lato"/>
              <a:cs typeface="Lato"/>
              <a:sym typeface="Lato"/>
            </a:endParaRPr>
          </a:p>
          <a:p>
            <a:pPr indent="0" lvl="0" marL="0" rtl="0" algn="l">
              <a:spcBef>
                <a:spcPts val="0"/>
              </a:spcBef>
              <a:spcAft>
                <a:spcPts val="0"/>
              </a:spcAft>
              <a:buNone/>
            </a:pPr>
            <a:r>
              <a:t/>
            </a:r>
            <a:endParaRPr b="1" sz="1700">
              <a:latin typeface="Lato"/>
              <a:ea typeface="Lato"/>
              <a:cs typeface="Lato"/>
              <a:sym typeface="Lato"/>
            </a:endParaRPr>
          </a:p>
          <a:p>
            <a:pPr indent="0" lvl="0" marL="0" rtl="0" algn="l">
              <a:spcBef>
                <a:spcPts val="0"/>
              </a:spcBef>
              <a:spcAft>
                <a:spcPts val="0"/>
              </a:spcAft>
              <a:buNone/>
            </a:pPr>
            <a:r>
              <a:rPr b="1" lang="en" sz="1700">
                <a:latin typeface="Lato"/>
                <a:ea typeface="Lato"/>
                <a:cs typeface="Lato"/>
                <a:sym typeface="Lato"/>
              </a:rPr>
              <a:t>SHOPPING?</a:t>
            </a:r>
            <a:endParaRPr b="1" sz="1700">
              <a:latin typeface="Lato"/>
              <a:ea typeface="Lato"/>
              <a:cs typeface="Lato"/>
              <a:sym typeface="Lato"/>
            </a:endParaRPr>
          </a:p>
          <a:p>
            <a:pPr indent="0" lvl="0" marL="0" rtl="0" algn="l">
              <a:spcBef>
                <a:spcPts val="0"/>
              </a:spcBef>
              <a:spcAft>
                <a:spcPts val="0"/>
              </a:spcAft>
              <a:buNone/>
            </a:pPr>
            <a:r>
              <a:t/>
            </a:r>
            <a:endParaRPr b="1" sz="1700">
              <a:latin typeface="Lato"/>
              <a:ea typeface="Lato"/>
              <a:cs typeface="Lato"/>
              <a:sym typeface="Lato"/>
            </a:endParaRPr>
          </a:p>
          <a:p>
            <a:pPr indent="0" lvl="0" marL="0" rtl="0" algn="l">
              <a:spcBef>
                <a:spcPts val="0"/>
              </a:spcBef>
              <a:spcAft>
                <a:spcPts val="0"/>
              </a:spcAft>
              <a:buNone/>
            </a:pPr>
            <a:r>
              <a:rPr b="1" lang="en" sz="1700">
                <a:latin typeface="Lato"/>
                <a:ea typeface="Lato"/>
                <a:cs typeface="Lato"/>
                <a:sym typeface="Lato"/>
              </a:rPr>
              <a:t>WORK?</a:t>
            </a:r>
            <a:endParaRPr b="1" sz="1700">
              <a:latin typeface="Lato"/>
              <a:ea typeface="Lato"/>
              <a:cs typeface="Lato"/>
              <a:sym typeface="Lato"/>
            </a:endParaRPr>
          </a:p>
          <a:p>
            <a:pPr indent="0" lvl="0" marL="0" rtl="0" algn="l">
              <a:spcBef>
                <a:spcPts val="0"/>
              </a:spcBef>
              <a:spcAft>
                <a:spcPts val="0"/>
              </a:spcAft>
              <a:buNone/>
            </a:pPr>
            <a:r>
              <a:t/>
            </a:r>
            <a:endParaRPr b="1" sz="1700">
              <a:latin typeface="Lato"/>
              <a:ea typeface="Lato"/>
              <a:cs typeface="Lato"/>
              <a:sym typeface="Lato"/>
            </a:endParaRPr>
          </a:p>
          <a:p>
            <a:pPr indent="0" lvl="0" marL="0" rtl="0" algn="l">
              <a:spcBef>
                <a:spcPts val="0"/>
              </a:spcBef>
              <a:spcAft>
                <a:spcPts val="0"/>
              </a:spcAft>
              <a:buNone/>
            </a:pPr>
            <a:r>
              <a:rPr b="1" lang="en" sz="1700">
                <a:latin typeface="Lato"/>
                <a:ea typeface="Lato"/>
                <a:cs typeface="Lato"/>
                <a:sym typeface="Lato"/>
              </a:rPr>
              <a:t>TRAVEL?</a:t>
            </a:r>
            <a:endParaRPr b="1" sz="1700">
              <a:latin typeface="Lato"/>
              <a:ea typeface="Lato"/>
              <a:cs typeface="Lato"/>
              <a:sym typeface="Lato"/>
            </a:endParaRPr>
          </a:p>
        </p:txBody>
      </p:sp>
      <p:sp>
        <p:nvSpPr>
          <p:cNvPr id="245" name="Google Shape;245;p28"/>
          <p:cNvSpPr txBox="1"/>
          <p:nvPr/>
        </p:nvSpPr>
        <p:spPr>
          <a:xfrm>
            <a:off x="6520250" y="2053925"/>
            <a:ext cx="2734200" cy="70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latin typeface="Lato"/>
                <a:ea typeface="Lato"/>
                <a:cs typeface="Lato"/>
                <a:sym typeface="Lato"/>
              </a:rPr>
              <a:t>True </a:t>
            </a:r>
            <a:r>
              <a:rPr lang="en" sz="1700">
                <a:latin typeface="Lato"/>
                <a:ea typeface="Lato"/>
                <a:cs typeface="Lato"/>
                <a:sym typeface="Lato"/>
              </a:rPr>
              <a:t>label: HOME        </a:t>
            </a:r>
            <a:r>
              <a:rPr b="1" lang="en" sz="1700">
                <a:latin typeface="Lato"/>
                <a:ea typeface="Lato"/>
                <a:cs typeface="Lato"/>
                <a:sym typeface="Lato"/>
              </a:rPr>
              <a:t>Predicted </a:t>
            </a:r>
            <a:r>
              <a:rPr lang="en" sz="1700">
                <a:latin typeface="Lato"/>
                <a:ea typeface="Lato"/>
                <a:cs typeface="Lato"/>
                <a:sym typeface="Lato"/>
              </a:rPr>
              <a:t>label: HOME</a:t>
            </a:r>
            <a:endParaRPr sz="1700">
              <a:latin typeface="Lato"/>
              <a:ea typeface="Lato"/>
              <a:cs typeface="Lato"/>
              <a:sym typeface="Lato"/>
            </a:endParaRPr>
          </a:p>
        </p:txBody>
      </p:sp>
      <p:pic>
        <p:nvPicPr>
          <p:cNvPr id="246" name="Google Shape;246;p28"/>
          <p:cNvPicPr preferRelativeResize="0"/>
          <p:nvPr/>
        </p:nvPicPr>
        <p:blipFill>
          <a:blip r:embed="rId5">
            <a:alphaModFix/>
          </a:blip>
          <a:stretch>
            <a:fillRect/>
          </a:stretch>
        </p:blipFill>
        <p:spPr>
          <a:xfrm>
            <a:off x="8571100" y="155275"/>
            <a:ext cx="448176" cy="336125"/>
          </a:xfrm>
          <a:prstGeom prst="rect">
            <a:avLst/>
          </a:prstGeom>
          <a:noFill/>
          <a:ln>
            <a:noFill/>
          </a:ln>
        </p:spPr>
      </p:pic>
      <p:sp>
        <p:nvSpPr>
          <p:cNvPr id="247" name="Google Shape;247;p2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244"/>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pic>
        <p:nvPicPr>
          <p:cNvPr id="252" name="Google Shape;252;p29"/>
          <p:cNvPicPr preferRelativeResize="0"/>
          <p:nvPr/>
        </p:nvPicPr>
        <p:blipFill>
          <a:blip r:embed="rId3">
            <a:alphaModFix/>
          </a:blip>
          <a:stretch>
            <a:fillRect/>
          </a:stretch>
        </p:blipFill>
        <p:spPr>
          <a:xfrm>
            <a:off x="152400" y="1749100"/>
            <a:ext cx="8839197" cy="2222427"/>
          </a:xfrm>
          <a:prstGeom prst="rect">
            <a:avLst/>
          </a:prstGeom>
          <a:noFill/>
          <a:ln>
            <a:noFill/>
          </a:ln>
        </p:spPr>
      </p:pic>
      <p:sp>
        <p:nvSpPr>
          <p:cNvPr id="253" name="Google Shape;253;p29"/>
          <p:cNvSpPr txBox="1"/>
          <p:nvPr/>
        </p:nvSpPr>
        <p:spPr>
          <a:xfrm>
            <a:off x="710300" y="412850"/>
            <a:ext cx="6046500" cy="969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300">
                <a:latin typeface="Lato"/>
                <a:ea typeface="Lato"/>
                <a:cs typeface="Lato"/>
                <a:sym typeface="Lato"/>
              </a:rPr>
              <a:t>SHAP Force Plot</a:t>
            </a:r>
            <a:endParaRPr b="1" sz="2300">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Model: RandomForestClassifier with OVR and L1 Regularization</a:t>
            </a:r>
            <a:endParaRPr>
              <a:latin typeface="Lato"/>
              <a:ea typeface="Lato"/>
              <a:cs typeface="Lato"/>
              <a:sym typeface="Lato"/>
            </a:endParaRPr>
          </a:p>
        </p:txBody>
      </p:sp>
      <p:pic>
        <p:nvPicPr>
          <p:cNvPr id="254" name="Google Shape;254;p29"/>
          <p:cNvPicPr preferRelativeResize="0"/>
          <p:nvPr/>
        </p:nvPicPr>
        <p:blipFill>
          <a:blip r:embed="rId4">
            <a:alphaModFix/>
          </a:blip>
          <a:stretch>
            <a:fillRect/>
          </a:stretch>
        </p:blipFill>
        <p:spPr>
          <a:xfrm>
            <a:off x="8571100" y="155275"/>
            <a:ext cx="448176" cy="336125"/>
          </a:xfrm>
          <a:prstGeom prst="rect">
            <a:avLst/>
          </a:prstGeom>
          <a:noFill/>
          <a:ln>
            <a:noFill/>
          </a:ln>
        </p:spPr>
      </p:pic>
      <p:sp>
        <p:nvSpPr>
          <p:cNvPr id="255" name="Google Shape;255;p2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256" name="Google Shape;256;p29"/>
          <p:cNvSpPr txBox="1"/>
          <p:nvPr/>
        </p:nvSpPr>
        <p:spPr>
          <a:xfrm>
            <a:off x="1089850" y="4151275"/>
            <a:ext cx="64653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latin typeface="Lato"/>
                <a:ea typeface="Lato"/>
                <a:cs typeface="Lato"/>
                <a:sym typeface="Lato"/>
              </a:rPr>
              <a:t>emp_p = employment percentage            dtpop = daytime population</a:t>
            </a:r>
            <a:endParaRPr sz="1600">
              <a:latin typeface="Lato"/>
              <a:ea typeface="Lato"/>
              <a:cs typeface="Lato"/>
              <a:sym typeface="Lat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pic>
        <p:nvPicPr>
          <p:cNvPr id="261" name="Google Shape;261;p30"/>
          <p:cNvPicPr preferRelativeResize="0"/>
          <p:nvPr/>
        </p:nvPicPr>
        <p:blipFill>
          <a:blip r:embed="rId3">
            <a:alphaModFix/>
          </a:blip>
          <a:stretch>
            <a:fillRect/>
          </a:stretch>
        </p:blipFill>
        <p:spPr>
          <a:xfrm>
            <a:off x="1117162" y="2127750"/>
            <a:ext cx="6566374" cy="1888475"/>
          </a:xfrm>
          <a:prstGeom prst="rect">
            <a:avLst/>
          </a:prstGeom>
          <a:noFill/>
          <a:ln>
            <a:noFill/>
          </a:ln>
        </p:spPr>
      </p:pic>
      <p:sp>
        <p:nvSpPr>
          <p:cNvPr id="262" name="Google Shape;262;p30"/>
          <p:cNvSpPr txBox="1"/>
          <p:nvPr/>
        </p:nvSpPr>
        <p:spPr>
          <a:xfrm>
            <a:off x="7040325" y="3015725"/>
            <a:ext cx="3000000" cy="100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5300"/>
              <a:t>🇺🇸</a:t>
            </a:r>
            <a:endParaRPr sz="5300"/>
          </a:p>
        </p:txBody>
      </p:sp>
      <p:sp>
        <p:nvSpPr>
          <p:cNvPr id="263" name="Google Shape;263;p30"/>
          <p:cNvSpPr txBox="1"/>
          <p:nvPr/>
        </p:nvSpPr>
        <p:spPr>
          <a:xfrm>
            <a:off x="729450" y="1318650"/>
            <a:ext cx="7688700" cy="535200"/>
          </a:xfrm>
          <a:prstGeom prst="rect">
            <a:avLst/>
          </a:prstGeom>
          <a:noFill/>
          <a:ln>
            <a:noFill/>
          </a:ln>
        </p:spPr>
        <p:txBody>
          <a:bodyPr anchorCtr="0" anchor="t" bIns="91425" lIns="91425" spcFirstLastPara="1" rIns="91425" wrap="square" tIns="91425">
            <a:normAutofit fontScale="92500" lnSpcReduction="20000"/>
          </a:bodyPr>
          <a:lstStyle/>
          <a:p>
            <a:pPr indent="0" lvl="0" marL="0" rtl="0" algn="l">
              <a:lnSpc>
                <a:spcPct val="115000"/>
              </a:lnSpc>
              <a:spcBef>
                <a:spcPts val="0"/>
              </a:spcBef>
              <a:spcAft>
                <a:spcPts val="0"/>
              </a:spcAft>
              <a:buNone/>
            </a:pPr>
            <a:r>
              <a:rPr b="1" lang="en" sz="2600">
                <a:solidFill>
                  <a:srgbClr val="1A1A1A"/>
                </a:solidFill>
                <a:latin typeface="Raleway"/>
                <a:ea typeface="Raleway"/>
                <a:cs typeface="Raleway"/>
                <a:sym typeface="Raleway"/>
              </a:rPr>
              <a:t>Subway USA</a:t>
            </a:r>
            <a:endParaRPr b="1" sz="2600">
              <a:solidFill>
                <a:srgbClr val="1A1A1A"/>
              </a:solidFill>
              <a:latin typeface="Raleway"/>
              <a:ea typeface="Raleway"/>
              <a:cs typeface="Raleway"/>
              <a:sym typeface="Raleway"/>
            </a:endParaRPr>
          </a:p>
        </p:txBody>
      </p:sp>
      <p:sp>
        <p:nvSpPr>
          <p:cNvPr id="264" name="Google Shape;264;p3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3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Unsupervised Machine Learning Model</a:t>
            </a:r>
            <a:endParaRPr/>
          </a:p>
        </p:txBody>
      </p:sp>
      <p:sp>
        <p:nvSpPr>
          <p:cNvPr id="270" name="Google Shape;270;p31"/>
          <p:cNvSpPr txBox="1"/>
          <p:nvPr>
            <p:ph idx="1" type="body"/>
          </p:nvPr>
        </p:nvSpPr>
        <p:spPr>
          <a:xfrm>
            <a:off x="729450" y="2078875"/>
            <a:ext cx="7688700" cy="2261100"/>
          </a:xfrm>
          <a:prstGeom prst="rect">
            <a:avLst/>
          </a:prstGeom>
        </p:spPr>
        <p:txBody>
          <a:bodyPr anchorCtr="0" anchor="t" bIns="91425" lIns="91425" spcFirstLastPara="1" rIns="91425" wrap="square" tIns="91425">
            <a:normAutofit lnSpcReduction="20000"/>
          </a:bodyPr>
          <a:lstStyle/>
          <a:p>
            <a:pPr indent="-330200" lvl="0" marL="457200" rtl="0" algn="l">
              <a:spcBef>
                <a:spcPts val="0"/>
              </a:spcBef>
              <a:spcAft>
                <a:spcPts val="0"/>
              </a:spcAft>
              <a:buSzPts val="1600"/>
              <a:buChar char="●"/>
            </a:pPr>
            <a:r>
              <a:rPr lang="en" sz="1600"/>
              <a:t>Subway USA data is </a:t>
            </a:r>
            <a:r>
              <a:rPr b="1" lang="en" sz="1600"/>
              <a:t>not labelled</a:t>
            </a:r>
            <a:br>
              <a:rPr b="1" lang="en" sz="1600"/>
            </a:br>
            <a:endParaRPr b="1" sz="1600"/>
          </a:p>
          <a:p>
            <a:pPr indent="-330200" lvl="0" marL="457200" rtl="0" algn="l">
              <a:spcBef>
                <a:spcPts val="0"/>
              </a:spcBef>
              <a:spcAft>
                <a:spcPts val="0"/>
              </a:spcAft>
              <a:buSzPts val="1600"/>
              <a:buChar char="●"/>
            </a:pPr>
            <a:r>
              <a:rPr lang="en" sz="1600"/>
              <a:t>Train an </a:t>
            </a:r>
            <a:r>
              <a:rPr b="1" lang="en" sz="1600"/>
              <a:t>unsupervised</a:t>
            </a:r>
            <a:r>
              <a:rPr lang="en" sz="1600"/>
              <a:t> machine learning model to cluster store locations into groups</a:t>
            </a:r>
            <a:br>
              <a:rPr lang="en" sz="1600"/>
            </a:br>
            <a:endParaRPr sz="1600"/>
          </a:p>
          <a:p>
            <a:pPr indent="-330200" lvl="0" marL="457200" rtl="0" algn="l">
              <a:spcBef>
                <a:spcPts val="0"/>
              </a:spcBef>
              <a:spcAft>
                <a:spcPts val="0"/>
              </a:spcAft>
              <a:buSzPts val="1600"/>
              <a:buChar char="●"/>
            </a:pPr>
            <a:r>
              <a:rPr lang="en" sz="1600"/>
              <a:t>Interpret the results to </a:t>
            </a:r>
            <a:r>
              <a:rPr lang="en" sz="1600"/>
              <a:t>determine features that cause each store to be clustered into each group</a:t>
            </a:r>
            <a:endParaRPr sz="1600"/>
          </a:p>
          <a:p>
            <a:pPr indent="0" lvl="0" marL="0" rtl="0" algn="l">
              <a:spcBef>
                <a:spcPts val="1200"/>
              </a:spcBef>
              <a:spcAft>
                <a:spcPts val="1200"/>
              </a:spcAft>
              <a:buNone/>
            </a:pPr>
            <a:r>
              <a:t/>
            </a:r>
            <a:endParaRPr sz="1600"/>
          </a:p>
        </p:txBody>
      </p:sp>
      <p:pic>
        <p:nvPicPr>
          <p:cNvPr id="271" name="Google Shape;271;p31"/>
          <p:cNvPicPr preferRelativeResize="0"/>
          <p:nvPr/>
        </p:nvPicPr>
        <p:blipFill>
          <a:blip r:embed="rId3">
            <a:alphaModFix/>
          </a:blip>
          <a:stretch>
            <a:fillRect/>
          </a:stretch>
        </p:blipFill>
        <p:spPr>
          <a:xfrm>
            <a:off x="8104899" y="543725"/>
            <a:ext cx="972124" cy="279575"/>
          </a:xfrm>
          <a:prstGeom prst="rect">
            <a:avLst/>
          </a:prstGeom>
          <a:noFill/>
          <a:ln>
            <a:noFill/>
          </a:ln>
        </p:spPr>
      </p:pic>
      <p:sp>
        <p:nvSpPr>
          <p:cNvPr id="272" name="Google Shape;272;p3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Our Partner</a:t>
            </a:r>
            <a:endParaRPr/>
          </a:p>
        </p:txBody>
      </p:sp>
      <p:sp>
        <p:nvSpPr>
          <p:cNvPr id="94" name="Google Shape;94;p1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Sitewise Analytics</a:t>
            </a:r>
            <a:endParaRPr b="1"/>
          </a:p>
          <a:p>
            <a:pPr indent="-311150" lvl="0" marL="457200" rtl="0" algn="l">
              <a:spcBef>
                <a:spcPts val="1200"/>
              </a:spcBef>
              <a:spcAft>
                <a:spcPts val="0"/>
              </a:spcAft>
              <a:buSzPts val="1300"/>
              <a:buChar char="●"/>
            </a:pPr>
            <a:r>
              <a:rPr lang="en"/>
              <a:t>SaaS company</a:t>
            </a:r>
            <a:endParaRPr/>
          </a:p>
          <a:p>
            <a:pPr indent="-311150" lvl="0" marL="457200" rtl="0" algn="l">
              <a:spcBef>
                <a:spcPts val="0"/>
              </a:spcBef>
              <a:spcAft>
                <a:spcPts val="0"/>
              </a:spcAft>
              <a:buSzPts val="1300"/>
              <a:buChar char="●"/>
            </a:pPr>
            <a:r>
              <a:rPr lang="en"/>
              <a:t>Specialize in site selection for restaurants, retailers, service providers</a:t>
            </a:r>
            <a:endParaRPr/>
          </a:p>
          <a:p>
            <a:pPr indent="-311150" lvl="0" marL="457200" rtl="0" algn="l">
              <a:spcBef>
                <a:spcPts val="0"/>
              </a:spcBef>
              <a:spcAft>
                <a:spcPts val="0"/>
              </a:spcAft>
              <a:buSzPts val="1300"/>
              <a:buChar char="●"/>
            </a:pPr>
            <a:r>
              <a:rPr lang="en"/>
              <a:t>Statistical analysis to find drivers of sales performance</a:t>
            </a:r>
            <a:endParaRPr/>
          </a:p>
          <a:p>
            <a:pPr indent="0" lvl="0" marL="0" rtl="0" algn="l">
              <a:spcBef>
                <a:spcPts val="1200"/>
              </a:spcBef>
              <a:spcAft>
                <a:spcPts val="1200"/>
              </a:spcAft>
              <a:buNone/>
            </a:pPr>
            <a:r>
              <a:t/>
            </a:r>
            <a:endParaRPr/>
          </a:p>
        </p:txBody>
      </p:sp>
      <p:pic>
        <p:nvPicPr>
          <p:cNvPr id="95" name="Google Shape;95;p14"/>
          <p:cNvPicPr preferRelativeResize="0"/>
          <p:nvPr/>
        </p:nvPicPr>
        <p:blipFill>
          <a:blip r:embed="rId3">
            <a:alphaModFix/>
          </a:blip>
          <a:stretch>
            <a:fillRect/>
          </a:stretch>
        </p:blipFill>
        <p:spPr>
          <a:xfrm>
            <a:off x="2239397" y="3681575"/>
            <a:ext cx="4968325" cy="991250"/>
          </a:xfrm>
          <a:prstGeom prst="rect">
            <a:avLst/>
          </a:prstGeom>
          <a:noFill/>
          <a:ln>
            <a:noFill/>
          </a:ln>
        </p:spPr>
      </p:pic>
      <p:sp>
        <p:nvSpPr>
          <p:cNvPr id="96" name="Google Shape;96;p1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3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Steps</a:t>
            </a:r>
            <a:endParaRPr/>
          </a:p>
        </p:txBody>
      </p:sp>
      <p:sp>
        <p:nvSpPr>
          <p:cNvPr id="278" name="Google Shape;278;p32"/>
          <p:cNvSpPr txBox="1"/>
          <p:nvPr/>
        </p:nvSpPr>
        <p:spPr>
          <a:xfrm>
            <a:off x="746800" y="2081675"/>
            <a:ext cx="7688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Lato"/>
              <a:ea typeface="Lato"/>
              <a:cs typeface="Lato"/>
              <a:sym typeface="Lato"/>
            </a:endParaRPr>
          </a:p>
        </p:txBody>
      </p:sp>
      <p:sp>
        <p:nvSpPr>
          <p:cNvPr id="279" name="Google Shape;279;p32"/>
          <p:cNvSpPr txBox="1"/>
          <p:nvPr/>
        </p:nvSpPr>
        <p:spPr>
          <a:xfrm>
            <a:off x="746800" y="1979000"/>
            <a:ext cx="5769600" cy="1879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800">
                <a:solidFill>
                  <a:schemeClr val="dk2"/>
                </a:solidFill>
                <a:highlight>
                  <a:schemeClr val="lt1"/>
                </a:highlight>
                <a:latin typeface="Lato"/>
                <a:ea typeface="Lato"/>
                <a:cs typeface="Lato"/>
                <a:sym typeface="Lato"/>
              </a:rPr>
              <a:t>Step 1</a:t>
            </a:r>
            <a:r>
              <a:rPr lang="en" sz="1800">
                <a:solidFill>
                  <a:schemeClr val="dk2"/>
                </a:solidFill>
                <a:highlight>
                  <a:schemeClr val="lt1"/>
                </a:highlight>
                <a:latin typeface="Lato"/>
                <a:ea typeface="Lato"/>
                <a:cs typeface="Lato"/>
                <a:sym typeface="Lato"/>
              </a:rPr>
              <a:t>: Data preprocess</a:t>
            </a:r>
            <a:endParaRPr sz="1800">
              <a:solidFill>
                <a:schemeClr val="dk2"/>
              </a:solidFill>
              <a:highlight>
                <a:schemeClr val="lt1"/>
              </a:highlight>
              <a:latin typeface="Lato"/>
              <a:ea typeface="Lato"/>
              <a:cs typeface="Lato"/>
              <a:sym typeface="Lato"/>
            </a:endParaRPr>
          </a:p>
          <a:p>
            <a:pPr indent="0" lvl="0" marL="0" rtl="0" algn="l">
              <a:lnSpc>
                <a:spcPct val="115000"/>
              </a:lnSpc>
              <a:spcBef>
                <a:spcPts val="1200"/>
              </a:spcBef>
              <a:spcAft>
                <a:spcPts val="0"/>
              </a:spcAft>
              <a:buNone/>
            </a:pPr>
            <a:r>
              <a:rPr b="1" lang="en" sz="1800">
                <a:solidFill>
                  <a:schemeClr val="dk2"/>
                </a:solidFill>
                <a:highlight>
                  <a:schemeClr val="lt1"/>
                </a:highlight>
                <a:latin typeface="Lato"/>
                <a:ea typeface="Lato"/>
                <a:cs typeface="Lato"/>
                <a:sym typeface="Lato"/>
              </a:rPr>
              <a:t>Step 2</a:t>
            </a:r>
            <a:r>
              <a:rPr lang="en" sz="1800">
                <a:solidFill>
                  <a:schemeClr val="dk2"/>
                </a:solidFill>
                <a:highlight>
                  <a:schemeClr val="lt1"/>
                </a:highlight>
                <a:latin typeface="Lato"/>
                <a:ea typeface="Lato"/>
                <a:cs typeface="Lato"/>
                <a:sym typeface="Lato"/>
              </a:rPr>
              <a:t>: Model Building</a:t>
            </a:r>
            <a:endParaRPr sz="1800">
              <a:solidFill>
                <a:schemeClr val="dk2"/>
              </a:solidFill>
              <a:highlight>
                <a:schemeClr val="lt1"/>
              </a:highlight>
              <a:latin typeface="Lato"/>
              <a:ea typeface="Lato"/>
              <a:cs typeface="Lato"/>
              <a:sym typeface="Lato"/>
            </a:endParaRPr>
          </a:p>
          <a:p>
            <a:pPr indent="0" lvl="0" marL="0" rtl="0" algn="l">
              <a:lnSpc>
                <a:spcPct val="115000"/>
              </a:lnSpc>
              <a:spcBef>
                <a:spcPts val="1200"/>
              </a:spcBef>
              <a:spcAft>
                <a:spcPts val="0"/>
              </a:spcAft>
              <a:buNone/>
            </a:pPr>
            <a:r>
              <a:rPr b="1" lang="en" sz="1800">
                <a:solidFill>
                  <a:schemeClr val="dk2"/>
                </a:solidFill>
                <a:highlight>
                  <a:schemeClr val="lt1"/>
                </a:highlight>
                <a:latin typeface="Lato"/>
                <a:ea typeface="Lato"/>
                <a:cs typeface="Lato"/>
                <a:sym typeface="Lato"/>
              </a:rPr>
              <a:t>Step 3</a:t>
            </a:r>
            <a:r>
              <a:rPr lang="en" sz="1800">
                <a:solidFill>
                  <a:schemeClr val="dk2"/>
                </a:solidFill>
                <a:highlight>
                  <a:schemeClr val="lt1"/>
                </a:highlight>
                <a:latin typeface="Lato"/>
                <a:ea typeface="Lato"/>
                <a:cs typeface="Lato"/>
                <a:sym typeface="Lato"/>
              </a:rPr>
              <a:t>: Label Verification</a:t>
            </a:r>
            <a:endParaRPr sz="1800">
              <a:solidFill>
                <a:schemeClr val="dk2"/>
              </a:solidFill>
              <a:highlight>
                <a:schemeClr val="lt1"/>
              </a:highlight>
              <a:latin typeface="Lato"/>
              <a:ea typeface="Lato"/>
              <a:cs typeface="Lato"/>
              <a:sym typeface="Lato"/>
            </a:endParaRPr>
          </a:p>
          <a:p>
            <a:pPr indent="0" lvl="0" marL="0" rtl="0" algn="l">
              <a:lnSpc>
                <a:spcPct val="115000"/>
              </a:lnSpc>
              <a:spcBef>
                <a:spcPts val="1200"/>
              </a:spcBef>
              <a:spcAft>
                <a:spcPts val="1200"/>
              </a:spcAft>
              <a:buNone/>
            </a:pPr>
            <a:r>
              <a:rPr b="1" lang="en" sz="1800">
                <a:solidFill>
                  <a:schemeClr val="dk2"/>
                </a:solidFill>
                <a:highlight>
                  <a:schemeClr val="lt1"/>
                </a:highlight>
                <a:latin typeface="Lato"/>
                <a:ea typeface="Lato"/>
                <a:cs typeface="Lato"/>
                <a:sym typeface="Lato"/>
              </a:rPr>
              <a:t>Step 4</a:t>
            </a:r>
            <a:r>
              <a:rPr lang="en" sz="1800">
                <a:solidFill>
                  <a:schemeClr val="dk2"/>
                </a:solidFill>
                <a:highlight>
                  <a:schemeClr val="lt1"/>
                </a:highlight>
                <a:latin typeface="Lato"/>
                <a:ea typeface="Lato"/>
                <a:cs typeface="Lato"/>
                <a:sym typeface="Lato"/>
              </a:rPr>
              <a:t>: Cluster Interpretation</a:t>
            </a:r>
            <a:endParaRPr/>
          </a:p>
        </p:txBody>
      </p:sp>
      <p:sp>
        <p:nvSpPr>
          <p:cNvPr id="280" name="Google Shape;280;p32"/>
          <p:cNvSpPr txBox="1"/>
          <p:nvPr/>
        </p:nvSpPr>
        <p:spPr>
          <a:xfrm>
            <a:off x="1328225" y="8925"/>
            <a:ext cx="1203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Lato"/>
              <a:ea typeface="Lato"/>
              <a:cs typeface="Lato"/>
              <a:sym typeface="Lato"/>
            </a:endParaRPr>
          </a:p>
        </p:txBody>
      </p:sp>
      <p:pic>
        <p:nvPicPr>
          <p:cNvPr id="281" name="Google Shape;281;p32"/>
          <p:cNvPicPr preferRelativeResize="0"/>
          <p:nvPr/>
        </p:nvPicPr>
        <p:blipFill>
          <a:blip r:embed="rId3">
            <a:alphaModFix/>
          </a:blip>
          <a:stretch>
            <a:fillRect/>
          </a:stretch>
        </p:blipFill>
        <p:spPr>
          <a:xfrm>
            <a:off x="8104899" y="543725"/>
            <a:ext cx="972124" cy="279575"/>
          </a:xfrm>
          <a:prstGeom prst="rect">
            <a:avLst/>
          </a:prstGeom>
          <a:noFill/>
          <a:ln>
            <a:noFill/>
          </a:ln>
        </p:spPr>
      </p:pic>
      <p:sp>
        <p:nvSpPr>
          <p:cNvPr id="282" name="Google Shape;282;p3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3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Step 1: Data preprocess</a:t>
            </a:r>
            <a:endParaRPr/>
          </a:p>
        </p:txBody>
      </p:sp>
      <p:sp>
        <p:nvSpPr>
          <p:cNvPr id="288" name="Google Shape;288;p33"/>
          <p:cNvSpPr txBox="1"/>
          <p:nvPr>
            <p:ph idx="1" type="body"/>
          </p:nvPr>
        </p:nvSpPr>
        <p:spPr>
          <a:xfrm>
            <a:off x="729450" y="2078875"/>
            <a:ext cx="7688700" cy="26661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b="1" lang="en" sz="1600"/>
              <a:t>Feature selection</a:t>
            </a:r>
            <a:r>
              <a:rPr lang="en" sz="1600"/>
              <a:t>:</a:t>
            </a:r>
            <a:endParaRPr sz="1600"/>
          </a:p>
          <a:p>
            <a:pPr indent="-330200" lvl="1" marL="914400" rtl="0" algn="l">
              <a:spcBef>
                <a:spcPts val="0"/>
              </a:spcBef>
              <a:spcAft>
                <a:spcPts val="0"/>
              </a:spcAft>
              <a:buSzPts val="1600"/>
              <a:buChar char="○"/>
            </a:pPr>
            <a:r>
              <a:rPr lang="en" sz="1600"/>
              <a:t>Prior</a:t>
            </a:r>
            <a:r>
              <a:rPr lang="en" sz="1600"/>
              <a:t> knowledge on</a:t>
            </a:r>
            <a:r>
              <a:rPr lang="en" sz="1600"/>
              <a:t> </a:t>
            </a:r>
            <a:r>
              <a:rPr b="1" lang="en" sz="1600"/>
              <a:t>important features</a:t>
            </a:r>
            <a:endParaRPr sz="1600"/>
          </a:p>
          <a:p>
            <a:pPr indent="-330200" lvl="1" marL="914400" rtl="0" algn="l">
              <a:spcBef>
                <a:spcPts val="0"/>
              </a:spcBef>
              <a:spcAft>
                <a:spcPts val="0"/>
              </a:spcAft>
              <a:buSzPts val="1600"/>
              <a:buChar char="○"/>
            </a:pPr>
            <a:r>
              <a:rPr lang="en" sz="1600"/>
              <a:t>Removed </a:t>
            </a:r>
            <a:r>
              <a:rPr b="1" lang="en" sz="1600"/>
              <a:t>irrelevant features </a:t>
            </a:r>
            <a:r>
              <a:rPr lang="en" sz="1600"/>
              <a:t>similar to the Smoothie King dataset</a:t>
            </a:r>
            <a:br>
              <a:rPr lang="en" sz="1600"/>
            </a:br>
            <a:endParaRPr sz="1600"/>
          </a:p>
          <a:p>
            <a:pPr indent="-330200" lvl="0" marL="457200" rtl="0" algn="l">
              <a:spcBef>
                <a:spcPts val="0"/>
              </a:spcBef>
              <a:spcAft>
                <a:spcPts val="0"/>
              </a:spcAft>
              <a:buSzPts val="1600"/>
              <a:buChar char="●"/>
            </a:pPr>
            <a:r>
              <a:rPr b="1" lang="en" sz="1600"/>
              <a:t>F</a:t>
            </a:r>
            <a:r>
              <a:rPr b="1" lang="en" sz="1600"/>
              <a:t>eature engineering:</a:t>
            </a:r>
            <a:endParaRPr b="1" sz="1600"/>
          </a:p>
          <a:p>
            <a:pPr indent="-330200" lvl="1" marL="914400" rtl="0" algn="l">
              <a:spcBef>
                <a:spcPts val="0"/>
              </a:spcBef>
              <a:spcAft>
                <a:spcPts val="0"/>
              </a:spcAft>
              <a:buSzPts val="1600"/>
              <a:buChar char="○"/>
            </a:pPr>
            <a:r>
              <a:rPr lang="en" sz="1600"/>
              <a:t>Combine different household sizes into average</a:t>
            </a:r>
            <a:endParaRPr sz="1600"/>
          </a:p>
          <a:p>
            <a:pPr indent="-330200" lvl="1" marL="914400" rtl="0" algn="l">
              <a:spcBef>
                <a:spcPts val="0"/>
              </a:spcBef>
              <a:spcAft>
                <a:spcPts val="0"/>
              </a:spcAft>
              <a:buSzPts val="1600"/>
              <a:buChar char="○"/>
            </a:pPr>
            <a:r>
              <a:rPr lang="en" sz="1600"/>
              <a:t>Sum all traffic data</a:t>
            </a:r>
            <a:br>
              <a:rPr lang="en" sz="1600"/>
            </a:br>
            <a:endParaRPr sz="1600"/>
          </a:p>
          <a:p>
            <a:pPr indent="-330200" lvl="0" marL="457200" rtl="0" algn="l">
              <a:spcBef>
                <a:spcPts val="0"/>
              </a:spcBef>
              <a:spcAft>
                <a:spcPts val="0"/>
              </a:spcAft>
              <a:buSzPts val="1600"/>
              <a:buChar char="●"/>
            </a:pPr>
            <a:r>
              <a:rPr lang="en" sz="1600"/>
              <a:t>Final dataset: 14383 rows with 73 columns (80/20 train/test split)</a:t>
            </a:r>
            <a:endParaRPr sz="1600"/>
          </a:p>
          <a:p>
            <a:pPr indent="0" lvl="0" marL="0" rtl="0" algn="l">
              <a:spcBef>
                <a:spcPts val="1200"/>
              </a:spcBef>
              <a:spcAft>
                <a:spcPts val="1200"/>
              </a:spcAft>
              <a:buNone/>
            </a:pPr>
            <a:r>
              <a:t/>
            </a:r>
            <a:endParaRPr sz="1600"/>
          </a:p>
        </p:txBody>
      </p:sp>
      <p:pic>
        <p:nvPicPr>
          <p:cNvPr id="289" name="Google Shape;289;p33"/>
          <p:cNvPicPr preferRelativeResize="0"/>
          <p:nvPr/>
        </p:nvPicPr>
        <p:blipFill>
          <a:blip r:embed="rId3">
            <a:alphaModFix/>
          </a:blip>
          <a:stretch>
            <a:fillRect/>
          </a:stretch>
        </p:blipFill>
        <p:spPr>
          <a:xfrm>
            <a:off x="8104899" y="543725"/>
            <a:ext cx="972124" cy="279575"/>
          </a:xfrm>
          <a:prstGeom prst="rect">
            <a:avLst/>
          </a:prstGeom>
          <a:noFill/>
          <a:ln>
            <a:noFill/>
          </a:ln>
        </p:spPr>
      </p:pic>
      <p:sp>
        <p:nvSpPr>
          <p:cNvPr id="290" name="Google Shape;290;p3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3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Step 2: Model Building</a:t>
            </a:r>
            <a:endParaRPr/>
          </a:p>
        </p:txBody>
      </p:sp>
      <p:sp>
        <p:nvSpPr>
          <p:cNvPr id="296" name="Google Shape;296;p3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457200" rtl="0" algn="l">
              <a:spcBef>
                <a:spcPts val="0"/>
              </a:spcBef>
              <a:spcAft>
                <a:spcPts val="0"/>
              </a:spcAft>
              <a:buNone/>
            </a:pPr>
            <a:r>
              <a:rPr lang="en" sz="1600"/>
              <a:t>Try </a:t>
            </a:r>
            <a:r>
              <a:rPr lang="en" sz="1600"/>
              <a:t>different</a:t>
            </a:r>
            <a:r>
              <a:rPr lang="en" sz="1600"/>
              <a:t> models</a:t>
            </a:r>
            <a:endParaRPr sz="1600"/>
          </a:p>
          <a:p>
            <a:pPr indent="-330200" lvl="1" marL="914400" rtl="0" algn="l">
              <a:spcBef>
                <a:spcPts val="1200"/>
              </a:spcBef>
              <a:spcAft>
                <a:spcPts val="0"/>
              </a:spcAft>
              <a:buSzPts val="1600"/>
              <a:buChar char="○"/>
            </a:pPr>
            <a:r>
              <a:rPr lang="en" sz="1600"/>
              <a:t>K-Means</a:t>
            </a:r>
            <a:endParaRPr sz="1600"/>
          </a:p>
          <a:p>
            <a:pPr indent="-330200" lvl="1" marL="914400" rtl="0" algn="l">
              <a:spcBef>
                <a:spcPts val="0"/>
              </a:spcBef>
              <a:spcAft>
                <a:spcPts val="0"/>
              </a:spcAft>
              <a:buSzPts val="1600"/>
              <a:buChar char="○"/>
            </a:pPr>
            <a:r>
              <a:rPr lang="en" sz="1600"/>
              <a:t>dbscan/hdbscan</a:t>
            </a:r>
            <a:endParaRPr sz="1600"/>
          </a:p>
          <a:p>
            <a:pPr indent="-330200" lvl="1" marL="914400" rtl="0" algn="l">
              <a:spcBef>
                <a:spcPts val="0"/>
              </a:spcBef>
              <a:spcAft>
                <a:spcPts val="0"/>
              </a:spcAft>
              <a:buSzPts val="1600"/>
              <a:buChar char="○"/>
            </a:pPr>
            <a:r>
              <a:rPr lang="en" sz="1600"/>
              <a:t>Hierarchical</a:t>
            </a:r>
            <a:r>
              <a:rPr lang="en" sz="1600"/>
              <a:t> clustering</a:t>
            </a:r>
            <a:endParaRPr sz="1600"/>
          </a:p>
          <a:p>
            <a:pPr indent="-330200" lvl="1" marL="914400" rtl="0" algn="l">
              <a:spcBef>
                <a:spcPts val="0"/>
              </a:spcBef>
              <a:spcAft>
                <a:spcPts val="0"/>
              </a:spcAft>
              <a:buSzPts val="1600"/>
              <a:buChar char="○"/>
            </a:pPr>
            <a:r>
              <a:rPr lang="en" sz="1600"/>
              <a:t>GMMs</a:t>
            </a:r>
            <a:endParaRPr sz="1600"/>
          </a:p>
          <a:p>
            <a:pPr indent="-330200" lvl="1" marL="914400" rtl="0" algn="l">
              <a:spcBef>
                <a:spcPts val="0"/>
              </a:spcBef>
              <a:spcAft>
                <a:spcPts val="0"/>
              </a:spcAft>
              <a:buSzPts val="1600"/>
              <a:buChar char="○"/>
            </a:pPr>
            <a:r>
              <a:rPr b="1" lang="en" sz="1600"/>
              <a:t>Fuzzy C-means (FCM)</a:t>
            </a:r>
            <a:endParaRPr b="1" sz="1600"/>
          </a:p>
        </p:txBody>
      </p:sp>
      <p:pic>
        <p:nvPicPr>
          <p:cNvPr id="297" name="Google Shape;297;p34"/>
          <p:cNvPicPr preferRelativeResize="0"/>
          <p:nvPr/>
        </p:nvPicPr>
        <p:blipFill>
          <a:blip r:embed="rId3">
            <a:alphaModFix/>
          </a:blip>
          <a:stretch>
            <a:fillRect/>
          </a:stretch>
        </p:blipFill>
        <p:spPr>
          <a:xfrm>
            <a:off x="8104899" y="543725"/>
            <a:ext cx="972124" cy="279575"/>
          </a:xfrm>
          <a:prstGeom prst="rect">
            <a:avLst/>
          </a:prstGeom>
          <a:noFill/>
          <a:ln>
            <a:noFill/>
          </a:ln>
        </p:spPr>
      </p:pic>
      <p:pic>
        <p:nvPicPr>
          <p:cNvPr id="298" name="Google Shape;298;p34"/>
          <p:cNvPicPr preferRelativeResize="0"/>
          <p:nvPr/>
        </p:nvPicPr>
        <p:blipFill>
          <a:blip r:embed="rId4">
            <a:alphaModFix/>
          </a:blip>
          <a:stretch>
            <a:fillRect/>
          </a:stretch>
        </p:blipFill>
        <p:spPr>
          <a:xfrm>
            <a:off x="4959200" y="3233797"/>
            <a:ext cx="1412450" cy="1229000"/>
          </a:xfrm>
          <a:prstGeom prst="rect">
            <a:avLst/>
          </a:prstGeom>
          <a:noFill/>
          <a:ln>
            <a:noFill/>
          </a:ln>
        </p:spPr>
      </p:pic>
      <p:cxnSp>
        <p:nvCxnSpPr>
          <p:cNvPr id="299" name="Google Shape;299;p34"/>
          <p:cNvCxnSpPr>
            <a:stCxn id="298" idx="1"/>
          </p:cNvCxnSpPr>
          <p:nvPr/>
        </p:nvCxnSpPr>
        <p:spPr>
          <a:xfrm rot="10800000">
            <a:off x="4041500" y="3847398"/>
            <a:ext cx="917700" cy="900"/>
          </a:xfrm>
          <a:prstGeom prst="straightConnector1">
            <a:avLst/>
          </a:prstGeom>
          <a:noFill/>
          <a:ln cap="flat" cmpd="sng" w="9525">
            <a:solidFill>
              <a:schemeClr val="dk2"/>
            </a:solidFill>
            <a:prstDash val="solid"/>
            <a:round/>
            <a:headEnd len="med" w="med" type="none"/>
            <a:tailEnd len="med" w="med" type="triangle"/>
          </a:ln>
        </p:spPr>
      </p:cxnSp>
      <p:sp>
        <p:nvSpPr>
          <p:cNvPr id="300" name="Google Shape;300;p3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3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Step 2: Model Building</a:t>
            </a:r>
            <a:endParaRPr/>
          </a:p>
        </p:txBody>
      </p:sp>
      <p:sp>
        <p:nvSpPr>
          <p:cNvPr id="306" name="Google Shape;306;p35"/>
          <p:cNvSpPr txBox="1"/>
          <p:nvPr>
            <p:ph idx="1" type="body"/>
          </p:nvPr>
        </p:nvSpPr>
        <p:spPr>
          <a:xfrm>
            <a:off x="696875" y="1787250"/>
            <a:ext cx="8298900" cy="32946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0"/>
              </a:spcAft>
              <a:buSzPts val="523"/>
              <a:buNone/>
            </a:pPr>
            <a:r>
              <a:rPr lang="en"/>
              <a:t>Fuzzy C-Means (FCM)</a:t>
            </a:r>
            <a:r>
              <a:rPr lang="en"/>
              <a:t> Explanation:</a:t>
            </a:r>
            <a:endParaRPr/>
          </a:p>
          <a:p>
            <a:pPr indent="-311150" lvl="0" marL="457200" marR="0" rtl="0" algn="l">
              <a:lnSpc>
                <a:spcPct val="115000"/>
              </a:lnSpc>
              <a:spcBef>
                <a:spcPts val="1200"/>
              </a:spcBef>
              <a:spcAft>
                <a:spcPts val="0"/>
              </a:spcAft>
              <a:buSzPts val="1300"/>
              <a:buChar char="●"/>
            </a:pPr>
            <a:r>
              <a:rPr lang="en"/>
              <a:t>FCM is a clustering method where each data point can belong to</a:t>
            </a:r>
            <a:r>
              <a:rPr b="1" lang="en"/>
              <a:t> multiple clusters</a:t>
            </a:r>
            <a:r>
              <a:rPr lang="en"/>
              <a:t> with different membership levels.</a:t>
            </a:r>
            <a:endParaRPr/>
          </a:p>
          <a:p>
            <a:pPr indent="-311150" lvl="0" marL="457200" marR="0" rtl="0" algn="l">
              <a:lnSpc>
                <a:spcPct val="115000"/>
              </a:lnSpc>
              <a:spcBef>
                <a:spcPts val="0"/>
              </a:spcBef>
              <a:spcAft>
                <a:spcPts val="0"/>
              </a:spcAft>
              <a:buSzPts val="1300"/>
              <a:buChar char="●"/>
            </a:pPr>
            <a:r>
              <a:rPr b="1" lang="en"/>
              <a:t>Need for Overlapping</a:t>
            </a:r>
            <a:r>
              <a:rPr lang="en"/>
              <a:t>: Our data points shared characteristics across clusters.</a:t>
            </a:r>
            <a:endParaRPr/>
          </a:p>
          <a:p>
            <a:pPr indent="-311150" lvl="0" marL="457200" marR="0" rtl="0" algn="l">
              <a:lnSpc>
                <a:spcPct val="115000"/>
              </a:lnSpc>
              <a:spcBef>
                <a:spcPts val="0"/>
              </a:spcBef>
              <a:spcAft>
                <a:spcPts val="0"/>
              </a:spcAft>
              <a:buSzPts val="1300"/>
              <a:buChar char="●"/>
            </a:pPr>
            <a:r>
              <a:rPr lang="en"/>
              <a:t>However, it might make the interpretation</a:t>
            </a:r>
            <a:r>
              <a:rPr lang="en"/>
              <a:t> of the clustering results more challenging, as the boundaries between clusters are not strictly defined. </a:t>
            </a:r>
            <a:endParaRPr/>
          </a:p>
          <a:p>
            <a:pPr indent="0" lvl="0" marL="914400" marR="0" rtl="0" algn="l">
              <a:lnSpc>
                <a:spcPct val="115000"/>
              </a:lnSpc>
              <a:spcBef>
                <a:spcPts val="1200"/>
              </a:spcBef>
              <a:spcAft>
                <a:spcPts val="0"/>
              </a:spcAft>
              <a:buNone/>
            </a:pPr>
            <a:r>
              <a:t/>
            </a:r>
            <a:endParaRPr/>
          </a:p>
          <a:p>
            <a:pPr indent="0" lvl="0" marL="914400" marR="0" rtl="0" algn="l">
              <a:lnSpc>
                <a:spcPct val="115000"/>
              </a:lnSpc>
              <a:spcBef>
                <a:spcPts val="1200"/>
              </a:spcBef>
              <a:spcAft>
                <a:spcPts val="0"/>
              </a:spcAft>
              <a:buNone/>
            </a:pPr>
            <a:r>
              <a:t/>
            </a:r>
            <a:endParaRPr/>
          </a:p>
          <a:p>
            <a:pPr indent="0" lvl="0" marL="914400" marR="0" rtl="0" algn="l">
              <a:lnSpc>
                <a:spcPct val="115000"/>
              </a:lnSpc>
              <a:spcBef>
                <a:spcPts val="1200"/>
              </a:spcBef>
              <a:spcAft>
                <a:spcPts val="0"/>
              </a:spcAft>
              <a:buNone/>
            </a:pPr>
            <a:r>
              <a:t/>
            </a:r>
            <a:endParaRPr/>
          </a:p>
          <a:p>
            <a:pPr indent="0" lvl="0" marL="914400" marR="0" rtl="0" algn="l">
              <a:lnSpc>
                <a:spcPct val="115000"/>
              </a:lnSpc>
              <a:spcBef>
                <a:spcPts val="1200"/>
              </a:spcBef>
              <a:spcAft>
                <a:spcPts val="1200"/>
              </a:spcAft>
              <a:buNone/>
            </a:pPr>
            <a:r>
              <a:rPr lang="en"/>
              <a:t>                                                                                                                                                                                 (image from </a:t>
            </a:r>
            <a:r>
              <a:rPr lang="en" u="sng">
                <a:solidFill>
                  <a:schemeClr val="hlink"/>
                </a:solidFill>
                <a:hlinkClick r:id="rId3"/>
              </a:rPr>
              <a:t>article</a:t>
            </a:r>
            <a:r>
              <a:rPr lang="en"/>
              <a:t>)</a:t>
            </a:r>
            <a:endParaRPr/>
          </a:p>
        </p:txBody>
      </p:sp>
      <p:pic>
        <p:nvPicPr>
          <p:cNvPr id="307" name="Google Shape;307;p35"/>
          <p:cNvPicPr preferRelativeResize="0"/>
          <p:nvPr/>
        </p:nvPicPr>
        <p:blipFill>
          <a:blip r:embed="rId4">
            <a:alphaModFix/>
          </a:blip>
          <a:stretch>
            <a:fillRect/>
          </a:stretch>
        </p:blipFill>
        <p:spPr>
          <a:xfrm>
            <a:off x="2437050" y="3401550"/>
            <a:ext cx="4818534" cy="1680300"/>
          </a:xfrm>
          <a:prstGeom prst="rect">
            <a:avLst/>
          </a:prstGeom>
          <a:noFill/>
          <a:ln>
            <a:noFill/>
          </a:ln>
        </p:spPr>
      </p:pic>
      <p:pic>
        <p:nvPicPr>
          <p:cNvPr id="308" name="Google Shape;308;p35"/>
          <p:cNvPicPr preferRelativeResize="0"/>
          <p:nvPr/>
        </p:nvPicPr>
        <p:blipFill>
          <a:blip r:embed="rId5">
            <a:alphaModFix/>
          </a:blip>
          <a:stretch>
            <a:fillRect/>
          </a:stretch>
        </p:blipFill>
        <p:spPr>
          <a:xfrm>
            <a:off x="8104899" y="543725"/>
            <a:ext cx="972124" cy="279575"/>
          </a:xfrm>
          <a:prstGeom prst="rect">
            <a:avLst/>
          </a:prstGeom>
          <a:noFill/>
          <a:ln>
            <a:noFill/>
          </a:ln>
        </p:spPr>
      </p:pic>
      <p:sp>
        <p:nvSpPr>
          <p:cNvPr id="309" name="Google Shape;309;p3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3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Step 2: Model Building</a:t>
            </a:r>
            <a:endParaRPr/>
          </a:p>
        </p:txBody>
      </p:sp>
      <p:sp>
        <p:nvSpPr>
          <p:cNvPr id="315" name="Google Shape;315;p36"/>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SzPts val="1600"/>
              <a:buChar char="●"/>
            </a:pPr>
            <a:r>
              <a:rPr b="1" lang="en" sz="1600"/>
              <a:t>Hyperparameter tuning </a:t>
            </a:r>
            <a:r>
              <a:rPr lang="en" sz="1600"/>
              <a:t>for FCM</a:t>
            </a:r>
            <a:endParaRPr sz="1600"/>
          </a:p>
          <a:p>
            <a:pPr indent="-330200" lvl="1" marL="914400" rtl="0" algn="l">
              <a:spcBef>
                <a:spcPts val="0"/>
              </a:spcBef>
              <a:spcAft>
                <a:spcPts val="0"/>
              </a:spcAft>
              <a:buSzPts val="1600"/>
              <a:buChar char="○"/>
            </a:pPr>
            <a:r>
              <a:rPr lang="en" sz="1600"/>
              <a:t>Within cluster distance</a:t>
            </a:r>
            <a:endParaRPr sz="1600"/>
          </a:p>
          <a:p>
            <a:pPr indent="-330200" lvl="0" marL="457200" rtl="0" algn="l">
              <a:spcBef>
                <a:spcPts val="0"/>
              </a:spcBef>
              <a:spcAft>
                <a:spcPts val="0"/>
              </a:spcAft>
              <a:buSzPts val="1600"/>
              <a:buChar char="●"/>
            </a:pPr>
            <a:r>
              <a:rPr lang="en" sz="1600"/>
              <a:t>Fit the best model with training data and the clustering result as shown below:</a:t>
            </a:r>
            <a:endParaRPr sz="1600"/>
          </a:p>
        </p:txBody>
      </p:sp>
      <p:pic>
        <p:nvPicPr>
          <p:cNvPr id="316" name="Google Shape;316;p36"/>
          <p:cNvPicPr preferRelativeResize="0"/>
          <p:nvPr/>
        </p:nvPicPr>
        <p:blipFill>
          <a:blip r:embed="rId3">
            <a:alphaModFix/>
          </a:blip>
          <a:stretch>
            <a:fillRect/>
          </a:stretch>
        </p:blipFill>
        <p:spPr>
          <a:xfrm>
            <a:off x="2606202" y="3186275"/>
            <a:ext cx="4178324" cy="1717125"/>
          </a:xfrm>
          <a:prstGeom prst="rect">
            <a:avLst/>
          </a:prstGeom>
          <a:noFill/>
          <a:ln>
            <a:noFill/>
          </a:ln>
        </p:spPr>
      </p:pic>
      <p:pic>
        <p:nvPicPr>
          <p:cNvPr id="317" name="Google Shape;317;p36"/>
          <p:cNvPicPr preferRelativeResize="0"/>
          <p:nvPr/>
        </p:nvPicPr>
        <p:blipFill>
          <a:blip r:embed="rId4">
            <a:alphaModFix/>
          </a:blip>
          <a:stretch>
            <a:fillRect/>
          </a:stretch>
        </p:blipFill>
        <p:spPr>
          <a:xfrm>
            <a:off x="8104899" y="543725"/>
            <a:ext cx="972124" cy="279575"/>
          </a:xfrm>
          <a:prstGeom prst="rect">
            <a:avLst/>
          </a:prstGeom>
          <a:noFill/>
          <a:ln>
            <a:noFill/>
          </a:ln>
        </p:spPr>
      </p:pic>
      <p:sp>
        <p:nvSpPr>
          <p:cNvPr id="318" name="Google Shape;318;p3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3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Step 3: Label Verification</a:t>
            </a:r>
            <a:endParaRPr/>
          </a:p>
        </p:txBody>
      </p:sp>
      <p:pic>
        <p:nvPicPr>
          <p:cNvPr id="324" name="Google Shape;324;p37"/>
          <p:cNvPicPr preferRelativeResize="0"/>
          <p:nvPr/>
        </p:nvPicPr>
        <p:blipFill>
          <a:blip r:embed="rId3">
            <a:alphaModFix/>
          </a:blip>
          <a:stretch>
            <a:fillRect/>
          </a:stretch>
        </p:blipFill>
        <p:spPr>
          <a:xfrm>
            <a:off x="7847596" y="543725"/>
            <a:ext cx="1229425" cy="353575"/>
          </a:xfrm>
          <a:prstGeom prst="rect">
            <a:avLst/>
          </a:prstGeom>
          <a:noFill/>
          <a:ln>
            <a:noFill/>
          </a:ln>
        </p:spPr>
      </p:pic>
      <p:pic>
        <p:nvPicPr>
          <p:cNvPr id="325" name="Google Shape;325;p37"/>
          <p:cNvPicPr preferRelativeResize="0"/>
          <p:nvPr/>
        </p:nvPicPr>
        <p:blipFill>
          <a:blip r:embed="rId4">
            <a:alphaModFix/>
          </a:blip>
          <a:stretch>
            <a:fillRect/>
          </a:stretch>
        </p:blipFill>
        <p:spPr>
          <a:xfrm>
            <a:off x="4475571" y="3497857"/>
            <a:ext cx="1629707" cy="1639176"/>
          </a:xfrm>
          <a:prstGeom prst="rect">
            <a:avLst/>
          </a:prstGeom>
          <a:noFill/>
          <a:ln>
            <a:noFill/>
          </a:ln>
        </p:spPr>
      </p:pic>
      <p:pic>
        <p:nvPicPr>
          <p:cNvPr id="326" name="Google Shape;326;p37"/>
          <p:cNvPicPr preferRelativeResize="0"/>
          <p:nvPr/>
        </p:nvPicPr>
        <p:blipFill>
          <a:blip r:embed="rId5">
            <a:alphaModFix/>
          </a:blip>
          <a:stretch>
            <a:fillRect/>
          </a:stretch>
        </p:blipFill>
        <p:spPr>
          <a:xfrm>
            <a:off x="5223442" y="1853850"/>
            <a:ext cx="1629707" cy="1645642"/>
          </a:xfrm>
          <a:prstGeom prst="rect">
            <a:avLst/>
          </a:prstGeom>
          <a:noFill/>
          <a:ln>
            <a:noFill/>
          </a:ln>
        </p:spPr>
      </p:pic>
      <p:pic>
        <p:nvPicPr>
          <p:cNvPr id="327" name="Google Shape;327;p37"/>
          <p:cNvPicPr preferRelativeResize="0"/>
          <p:nvPr/>
        </p:nvPicPr>
        <p:blipFill>
          <a:blip r:embed="rId6">
            <a:alphaModFix/>
          </a:blip>
          <a:stretch>
            <a:fillRect/>
          </a:stretch>
        </p:blipFill>
        <p:spPr>
          <a:xfrm>
            <a:off x="3051689" y="1855509"/>
            <a:ext cx="1629708" cy="1642337"/>
          </a:xfrm>
          <a:prstGeom prst="rect">
            <a:avLst/>
          </a:prstGeom>
          <a:noFill/>
          <a:ln>
            <a:noFill/>
          </a:ln>
        </p:spPr>
      </p:pic>
      <p:pic>
        <p:nvPicPr>
          <p:cNvPr id="328" name="Google Shape;328;p37"/>
          <p:cNvPicPr preferRelativeResize="0"/>
          <p:nvPr/>
        </p:nvPicPr>
        <p:blipFill>
          <a:blip r:embed="rId7">
            <a:alphaModFix/>
          </a:blip>
          <a:stretch>
            <a:fillRect/>
          </a:stretch>
        </p:blipFill>
        <p:spPr>
          <a:xfrm>
            <a:off x="1955764" y="3497857"/>
            <a:ext cx="1629707" cy="1645642"/>
          </a:xfrm>
          <a:prstGeom prst="rect">
            <a:avLst/>
          </a:prstGeom>
          <a:noFill/>
          <a:ln>
            <a:noFill/>
          </a:ln>
        </p:spPr>
      </p:pic>
      <p:sp>
        <p:nvSpPr>
          <p:cNvPr id="329" name="Google Shape;329;p37"/>
          <p:cNvSpPr txBox="1"/>
          <p:nvPr/>
        </p:nvSpPr>
        <p:spPr>
          <a:xfrm>
            <a:off x="7266900" y="1489150"/>
            <a:ext cx="1877100" cy="341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Cluster 0: </a:t>
            </a:r>
            <a:br>
              <a:rPr lang="en">
                <a:latin typeface="Lato"/>
                <a:ea typeface="Lato"/>
                <a:cs typeface="Lato"/>
                <a:sym typeface="Lato"/>
              </a:rPr>
            </a:br>
            <a:r>
              <a:rPr b="1" lang="en">
                <a:latin typeface="Lato"/>
                <a:ea typeface="Lato"/>
                <a:cs typeface="Lato"/>
                <a:sym typeface="Lato"/>
              </a:rPr>
              <a:t>Home</a:t>
            </a:r>
            <a:endParaRPr b="1">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C</a:t>
            </a:r>
            <a:r>
              <a:rPr lang="en">
                <a:latin typeface="Lato"/>
                <a:ea typeface="Lato"/>
                <a:cs typeface="Lato"/>
                <a:sym typeface="Lato"/>
              </a:rPr>
              <a:t>uster </a:t>
            </a:r>
            <a:r>
              <a:rPr lang="en">
                <a:latin typeface="Lato"/>
                <a:ea typeface="Lato"/>
                <a:cs typeface="Lato"/>
                <a:sym typeface="Lato"/>
              </a:rPr>
              <a:t>1: </a:t>
            </a:r>
            <a:br>
              <a:rPr lang="en">
                <a:latin typeface="Lato"/>
                <a:ea typeface="Lato"/>
                <a:cs typeface="Lato"/>
                <a:sym typeface="Lato"/>
              </a:rPr>
            </a:br>
            <a:r>
              <a:rPr b="1" lang="en">
                <a:latin typeface="Lato"/>
                <a:ea typeface="Lato"/>
                <a:cs typeface="Lato"/>
                <a:sym typeface="Lato"/>
              </a:rPr>
              <a:t>Shopping</a:t>
            </a:r>
            <a:endParaRPr b="1">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C</a:t>
            </a:r>
            <a:r>
              <a:rPr lang="en">
                <a:latin typeface="Lato"/>
                <a:ea typeface="Lato"/>
                <a:cs typeface="Lato"/>
                <a:sym typeface="Lato"/>
              </a:rPr>
              <a:t>uster </a:t>
            </a:r>
            <a:r>
              <a:rPr lang="en">
                <a:latin typeface="Lato"/>
                <a:ea typeface="Lato"/>
                <a:cs typeface="Lato"/>
                <a:sym typeface="Lato"/>
              </a:rPr>
              <a:t>2: </a:t>
            </a:r>
            <a:br>
              <a:rPr lang="en">
                <a:latin typeface="Lato"/>
                <a:ea typeface="Lato"/>
                <a:cs typeface="Lato"/>
                <a:sym typeface="Lato"/>
              </a:rPr>
            </a:br>
            <a:r>
              <a:rPr b="1" lang="en">
                <a:latin typeface="Lato"/>
                <a:ea typeface="Lato"/>
                <a:cs typeface="Lato"/>
                <a:sym typeface="Lato"/>
              </a:rPr>
              <a:t>Rural and small town</a:t>
            </a:r>
            <a:endParaRPr b="1">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C</a:t>
            </a:r>
            <a:r>
              <a:rPr lang="en">
                <a:latin typeface="Lato"/>
                <a:ea typeface="Lato"/>
                <a:cs typeface="Lato"/>
                <a:sym typeface="Lato"/>
              </a:rPr>
              <a:t>uster </a:t>
            </a:r>
            <a:r>
              <a:rPr lang="en">
                <a:latin typeface="Lato"/>
                <a:ea typeface="Lato"/>
                <a:cs typeface="Lato"/>
                <a:sym typeface="Lato"/>
              </a:rPr>
              <a:t>3: </a:t>
            </a:r>
            <a:br>
              <a:rPr lang="en">
                <a:latin typeface="Lato"/>
                <a:ea typeface="Lato"/>
                <a:cs typeface="Lato"/>
                <a:sym typeface="Lato"/>
              </a:rPr>
            </a:br>
            <a:r>
              <a:rPr b="1" lang="en">
                <a:latin typeface="Lato"/>
                <a:ea typeface="Lato"/>
                <a:cs typeface="Lato"/>
                <a:sym typeface="Lato"/>
              </a:rPr>
              <a:t>Hyper urban (NYC, San Francisco, etc.)</a:t>
            </a:r>
            <a:endParaRPr b="1">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C</a:t>
            </a:r>
            <a:r>
              <a:rPr lang="en">
                <a:latin typeface="Lato"/>
                <a:ea typeface="Lato"/>
                <a:cs typeface="Lato"/>
                <a:sym typeface="Lato"/>
              </a:rPr>
              <a:t>uster </a:t>
            </a:r>
            <a:r>
              <a:rPr lang="en">
                <a:latin typeface="Lato"/>
                <a:ea typeface="Lato"/>
                <a:cs typeface="Lato"/>
                <a:sym typeface="Lato"/>
              </a:rPr>
              <a:t>4: </a:t>
            </a:r>
            <a:br>
              <a:rPr lang="en">
                <a:latin typeface="Lato"/>
                <a:ea typeface="Lato"/>
                <a:cs typeface="Lato"/>
                <a:sym typeface="Lato"/>
              </a:rPr>
            </a:br>
            <a:r>
              <a:rPr b="1" lang="en">
                <a:latin typeface="Lato"/>
                <a:ea typeface="Lato"/>
                <a:cs typeface="Lato"/>
                <a:sym typeface="Lato"/>
              </a:rPr>
              <a:t>Work</a:t>
            </a:r>
            <a:endParaRPr b="1">
              <a:latin typeface="Lato"/>
              <a:ea typeface="Lato"/>
              <a:cs typeface="Lato"/>
              <a:sym typeface="Lato"/>
            </a:endParaRPr>
          </a:p>
        </p:txBody>
      </p:sp>
      <p:sp>
        <p:nvSpPr>
          <p:cNvPr id="330" name="Google Shape;330;p3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331" name="Google Shape;331;p37"/>
          <p:cNvPicPr preferRelativeResize="0"/>
          <p:nvPr/>
        </p:nvPicPr>
        <p:blipFill>
          <a:blip r:embed="rId8">
            <a:alphaModFix/>
          </a:blip>
          <a:stretch>
            <a:fillRect/>
          </a:stretch>
        </p:blipFill>
        <p:spPr>
          <a:xfrm>
            <a:off x="796901" y="1853862"/>
            <a:ext cx="1629700" cy="164563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p3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Step 3: Label Verification</a:t>
            </a:r>
            <a:endParaRPr/>
          </a:p>
        </p:txBody>
      </p:sp>
      <p:pic>
        <p:nvPicPr>
          <p:cNvPr id="337" name="Google Shape;337;p38"/>
          <p:cNvPicPr preferRelativeResize="0"/>
          <p:nvPr/>
        </p:nvPicPr>
        <p:blipFill>
          <a:blip r:embed="rId3">
            <a:alphaModFix/>
          </a:blip>
          <a:stretch>
            <a:fillRect/>
          </a:stretch>
        </p:blipFill>
        <p:spPr>
          <a:xfrm>
            <a:off x="7847596" y="543725"/>
            <a:ext cx="1229425" cy="353575"/>
          </a:xfrm>
          <a:prstGeom prst="rect">
            <a:avLst/>
          </a:prstGeom>
          <a:noFill/>
          <a:ln>
            <a:noFill/>
          </a:ln>
        </p:spPr>
      </p:pic>
      <p:pic>
        <p:nvPicPr>
          <p:cNvPr id="338" name="Google Shape;338;p38"/>
          <p:cNvPicPr preferRelativeResize="0"/>
          <p:nvPr/>
        </p:nvPicPr>
        <p:blipFill>
          <a:blip r:embed="rId4">
            <a:alphaModFix/>
          </a:blip>
          <a:stretch>
            <a:fillRect/>
          </a:stretch>
        </p:blipFill>
        <p:spPr>
          <a:xfrm>
            <a:off x="4787219" y="1197150"/>
            <a:ext cx="3908157" cy="3946351"/>
          </a:xfrm>
          <a:prstGeom prst="rect">
            <a:avLst/>
          </a:prstGeom>
          <a:noFill/>
          <a:ln>
            <a:noFill/>
          </a:ln>
        </p:spPr>
      </p:pic>
      <p:sp>
        <p:nvSpPr>
          <p:cNvPr id="339" name="Google Shape;339;p38"/>
          <p:cNvSpPr/>
          <p:nvPr/>
        </p:nvSpPr>
        <p:spPr>
          <a:xfrm>
            <a:off x="3478700" y="2882350"/>
            <a:ext cx="1093200" cy="430800"/>
          </a:xfrm>
          <a:prstGeom prst="rightArrow">
            <a:avLst>
              <a:gd fmla="val 50000" name="adj1"/>
              <a:gd fmla="val 50000" name="adj2"/>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38"/>
          <p:cNvSpPr txBox="1"/>
          <p:nvPr/>
        </p:nvSpPr>
        <p:spPr>
          <a:xfrm>
            <a:off x="1705450" y="2760600"/>
            <a:ext cx="16296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latin typeface="Lato"/>
                <a:ea typeface="Lato"/>
                <a:cs typeface="Lato"/>
                <a:sym typeface="Lato"/>
              </a:rPr>
              <a:t>Cluster 0: </a:t>
            </a:r>
            <a:r>
              <a:rPr b="1" lang="en" sz="1800">
                <a:latin typeface="Lato"/>
                <a:ea typeface="Lato"/>
                <a:cs typeface="Lato"/>
                <a:sym typeface="Lato"/>
              </a:rPr>
              <a:t>HOME</a:t>
            </a:r>
            <a:endParaRPr b="1" sz="1800">
              <a:latin typeface="Lato"/>
              <a:ea typeface="Lato"/>
              <a:cs typeface="Lato"/>
              <a:sym typeface="Lato"/>
            </a:endParaRPr>
          </a:p>
        </p:txBody>
      </p:sp>
      <p:sp>
        <p:nvSpPr>
          <p:cNvPr id="341" name="Google Shape;341;p3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3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Step 3: Label Verification</a:t>
            </a:r>
            <a:endParaRPr/>
          </a:p>
        </p:txBody>
      </p:sp>
      <p:pic>
        <p:nvPicPr>
          <p:cNvPr id="347" name="Google Shape;347;p39"/>
          <p:cNvPicPr preferRelativeResize="0"/>
          <p:nvPr/>
        </p:nvPicPr>
        <p:blipFill>
          <a:blip r:embed="rId3">
            <a:alphaModFix/>
          </a:blip>
          <a:stretch>
            <a:fillRect/>
          </a:stretch>
        </p:blipFill>
        <p:spPr>
          <a:xfrm>
            <a:off x="7847596" y="543725"/>
            <a:ext cx="1229425" cy="353575"/>
          </a:xfrm>
          <a:prstGeom prst="rect">
            <a:avLst/>
          </a:prstGeom>
          <a:noFill/>
          <a:ln>
            <a:noFill/>
          </a:ln>
        </p:spPr>
      </p:pic>
      <p:sp>
        <p:nvSpPr>
          <p:cNvPr id="348" name="Google Shape;348;p39"/>
          <p:cNvSpPr txBox="1"/>
          <p:nvPr/>
        </p:nvSpPr>
        <p:spPr>
          <a:xfrm>
            <a:off x="1705450" y="2760600"/>
            <a:ext cx="16296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latin typeface="Lato"/>
                <a:ea typeface="Lato"/>
                <a:cs typeface="Lato"/>
                <a:sym typeface="Lato"/>
              </a:rPr>
              <a:t>Cluster 1: </a:t>
            </a:r>
            <a:r>
              <a:rPr b="1" lang="en" sz="1800">
                <a:latin typeface="Lato"/>
                <a:ea typeface="Lato"/>
                <a:cs typeface="Lato"/>
                <a:sym typeface="Lato"/>
              </a:rPr>
              <a:t>SHOPPING</a:t>
            </a:r>
            <a:endParaRPr b="1" sz="1800">
              <a:latin typeface="Lato"/>
              <a:ea typeface="Lato"/>
              <a:cs typeface="Lato"/>
              <a:sym typeface="Lato"/>
            </a:endParaRPr>
          </a:p>
        </p:txBody>
      </p:sp>
      <p:sp>
        <p:nvSpPr>
          <p:cNvPr id="349" name="Google Shape;349;p39"/>
          <p:cNvSpPr/>
          <p:nvPr/>
        </p:nvSpPr>
        <p:spPr>
          <a:xfrm>
            <a:off x="3478700" y="2882350"/>
            <a:ext cx="1093200" cy="430800"/>
          </a:xfrm>
          <a:prstGeom prst="rightArrow">
            <a:avLst>
              <a:gd fmla="val 50000" name="adj1"/>
              <a:gd fmla="val 50000" name="adj2"/>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50" name="Google Shape;350;p39"/>
          <p:cNvPicPr preferRelativeResize="0"/>
          <p:nvPr/>
        </p:nvPicPr>
        <p:blipFill>
          <a:blip r:embed="rId4">
            <a:alphaModFix/>
          </a:blip>
          <a:stretch>
            <a:fillRect/>
          </a:stretch>
        </p:blipFill>
        <p:spPr>
          <a:xfrm>
            <a:off x="4794076" y="1289100"/>
            <a:ext cx="3824749" cy="3854395"/>
          </a:xfrm>
          <a:prstGeom prst="rect">
            <a:avLst/>
          </a:prstGeom>
          <a:noFill/>
          <a:ln>
            <a:noFill/>
          </a:ln>
        </p:spPr>
      </p:pic>
      <p:sp>
        <p:nvSpPr>
          <p:cNvPr id="351" name="Google Shape;351;p3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4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Step 4: Cluster Interpretation</a:t>
            </a:r>
            <a:endParaRPr/>
          </a:p>
        </p:txBody>
      </p:sp>
      <p:sp>
        <p:nvSpPr>
          <p:cNvPr id="357" name="Google Shape;357;p40"/>
          <p:cNvSpPr txBox="1"/>
          <p:nvPr/>
        </p:nvSpPr>
        <p:spPr>
          <a:xfrm>
            <a:off x="906825" y="2140425"/>
            <a:ext cx="6477000" cy="1539300"/>
          </a:xfrm>
          <a:prstGeom prst="rect">
            <a:avLst/>
          </a:prstGeom>
          <a:noFill/>
          <a:ln>
            <a:noFill/>
          </a:ln>
        </p:spPr>
        <p:txBody>
          <a:bodyPr anchorCtr="0" anchor="t" bIns="91425" lIns="91425" spcFirstLastPara="1" rIns="91425" wrap="square" tIns="91425">
            <a:spAutoFit/>
          </a:bodyPr>
          <a:lstStyle/>
          <a:p>
            <a:pPr indent="-330200" lvl="0" marL="457200" rtl="0" algn="l">
              <a:lnSpc>
                <a:spcPct val="150000"/>
              </a:lnSpc>
              <a:spcBef>
                <a:spcPts val="0"/>
              </a:spcBef>
              <a:spcAft>
                <a:spcPts val="0"/>
              </a:spcAft>
              <a:buSzPts val="1600"/>
              <a:buFont typeface="Lato"/>
              <a:buChar char="●"/>
            </a:pPr>
            <a:r>
              <a:rPr lang="en" sz="1600">
                <a:latin typeface="Lato"/>
                <a:ea typeface="Lato"/>
                <a:cs typeface="Lato"/>
                <a:sym typeface="Lato"/>
              </a:rPr>
              <a:t>Using the labeled results from FCM, build a </a:t>
            </a:r>
            <a:r>
              <a:rPr b="1" lang="en" sz="1600">
                <a:latin typeface="Lato"/>
                <a:ea typeface="Lato"/>
                <a:cs typeface="Lato"/>
                <a:sym typeface="Lato"/>
              </a:rPr>
              <a:t>supervised model</a:t>
            </a:r>
            <a:r>
              <a:rPr lang="en" sz="1600">
                <a:latin typeface="Lato"/>
                <a:ea typeface="Lato"/>
                <a:cs typeface="Lato"/>
                <a:sym typeface="Lato"/>
              </a:rPr>
              <a:t> to predict the labels</a:t>
            </a:r>
            <a:endParaRPr sz="1600">
              <a:latin typeface="Lato"/>
              <a:ea typeface="Lato"/>
              <a:cs typeface="Lato"/>
              <a:sym typeface="Lato"/>
            </a:endParaRPr>
          </a:p>
          <a:p>
            <a:pPr indent="-330200" lvl="1" marL="914400" rtl="0" algn="l">
              <a:lnSpc>
                <a:spcPct val="150000"/>
              </a:lnSpc>
              <a:spcBef>
                <a:spcPts val="0"/>
              </a:spcBef>
              <a:spcAft>
                <a:spcPts val="0"/>
              </a:spcAft>
              <a:buSzPts val="1600"/>
              <a:buFont typeface="Lato"/>
              <a:buChar char="○"/>
            </a:pPr>
            <a:r>
              <a:rPr lang="en" sz="1600">
                <a:latin typeface="Lato"/>
                <a:ea typeface="Lato"/>
                <a:cs typeface="Lato"/>
                <a:sym typeface="Lato"/>
              </a:rPr>
              <a:t>RandomForestClassifier</a:t>
            </a:r>
            <a:endParaRPr sz="1600">
              <a:latin typeface="Lato"/>
              <a:ea typeface="Lato"/>
              <a:cs typeface="Lato"/>
              <a:sym typeface="Lato"/>
            </a:endParaRPr>
          </a:p>
          <a:p>
            <a:pPr indent="-330200" lvl="0" marL="457200" rtl="0" algn="l">
              <a:lnSpc>
                <a:spcPct val="150000"/>
              </a:lnSpc>
              <a:spcBef>
                <a:spcPts val="0"/>
              </a:spcBef>
              <a:spcAft>
                <a:spcPts val="0"/>
              </a:spcAft>
              <a:buSzPts val="1600"/>
              <a:buFont typeface="Lato"/>
              <a:buChar char="●"/>
            </a:pPr>
            <a:r>
              <a:rPr lang="en" sz="1600">
                <a:latin typeface="Lato"/>
                <a:ea typeface="Lato"/>
                <a:cs typeface="Lato"/>
                <a:sym typeface="Lato"/>
              </a:rPr>
              <a:t>Interpret feature importance using SHAP</a:t>
            </a:r>
            <a:endParaRPr sz="1600">
              <a:latin typeface="Lato"/>
              <a:ea typeface="Lato"/>
              <a:cs typeface="Lato"/>
              <a:sym typeface="Lato"/>
            </a:endParaRPr>
          </a:p>
        </p:txBody>
      </p:sp>
      <p:pic>
        <p:nvPicPr>
          <p:cNvPr id="358" name="Google Shape;358;p40"/>
          <p:cNvPicPr preferRelativeResize="0"/>
          <p:nvPr/>
        </p:nvPicPr>
        <p:blipFill>
          <a:blip r:embed="rId3">
            <a:alphaModFix/>
          </a:blip>
          <a:stretch>
            <a:fillRect/>
          </a:stretch>
        </p:blipFill>
        <p:spPr>
          <a:xfrm>
            <a:off x="8104899" y="543725"/>
            <a:ext cx="972124" cy="279575"/>
          </a:xfrm>
          <a:prstGeom prst="rect">
            <a:avLst/>
          </a:prstGeom>
          <a:noFill/>
          <a:ln>
            <a:noFill/>
          </a:ln>
        </p:spPr>
      </p:pic>
      <p:sp>
        <p:nvSpPr>
          <p:cNvPr id="359" name="Google Shape;359;p4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pic>
        <p:nvPicPr>
          <p:cNvPr id="364" name="Google Shape;364;p41"/>
          <p:cNvPicPr preferRelativeResize="0"/>
          <p:nvPr/>
        </p:nvPicPr>
        <p:blipFill>
          <a:blip r:embed="rId3">
            <a:alphaModFix/>
          </a:blip>
          <a:stretch>
            <a:fillRect/>
          </a:stretch>
        </p:blipFill>
        <p:spPr>
          <a:xfrm>
            <a:off x="330775" y="140025"/>
            <a:ext cx="4043025" cy="4898776"/>
          </a:xfrm>
          <a:prstGeom prst="rect">
            <a:avLst/>
          </a:prstGeom>
          <a:noFill/>
          <a:ln>
            <a:noFill/>
          </a:ln>
        </p:spPr>
      </p:pic>
      <p:sp>
        <p:nvSpPr>
          <p:cNvPr id="365" name="Google Shape;365;p41"/>
          <p:cNvSpPr txBox="1"/>
          <p:nvPr/>
        </p:nvSpPr>
        <p:spPr>
          <a:xfrm>
            <a:off x="4835175" y="1508725"/>
            <a:ext cx="4043100" cy="3224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latin typeface="Lato"/>
                <a:ea typeface="Lato"/>
                <a:cs typeface="Lato"/>
                <a:sym typeface="Lato"/>
              </a:rPr>
              <a:t>Cluster 0: </a:t>
            </a:r>
            <a:endParaRPr sz="1600">
              <a:latin typeface="Lato"/>
              <a:ea typeface="Lato"/>
              <a:cs typeface="Lato"/>
              <a:sym typeface="Lato"/>
            </a:endParaRPr>
          </a:p>
          <a:p>
            <a:pPr indent="0" lvl="0" marL="0" rtl="0" algn="l">
              <a:spcBef>
                <a:spcPts val="0"/>
              </a:spcBef>
              <a:spcAft>
                <a:spcPts val="0"/>
              </a:spcAft>
              <a:buNone/>
            </a:pPr>
            <a:r>
              <a:rPr b="1" lang="en" sz="1600">
                <a:latin typeface="Lato"/>
                <a:ea typeface="Lato"/>
                <a:cs typeface="Lato"/>
                <a:sym typeface="Lato"/>
              </a:rPr>
              <a:t>HOME</a:t>
            </a:r>
            <a:endParaRPr b="1" sz="1600">
              <a:latin typeface="Lato"/>
              <a:ea typeface="Lato"/>
              <a:cs typeface="Lato"/>
              <a:sym typeface="Lato"/>
            </a:endParaRPr>
          </a:p>
          <a:p>
            <a:pPr indent="0" lvl="0" marL="0" rtl="0" algn="l">
              <a:spcBef>
                <a:spcPts val="0"/>
              </a:spcBef>
              <a:spcAft>
                <a:spcPts val="0"/>
              </a:spcAft>
              <a:buNone/>
            </a:pPr>
            <a:r>
              <a:t/>
            </a:r>
            <a:endParaRPr b="1" sz="1600">
              <a:latin typeface="Lato"/>
              <a:ea typeface="Lato"/>
              <a:cs typeface="Lato"/>
              <a:sym typeface="Lato"/>
            </a:endParaRPr>
          </a:p>
          <a:p>
            <a:pPr indent="0" lvl="0" marL="0" rtl="0" algn="l">
              <a:spcBef>
                <a:spcPts val="0"/>
              </a:spcBef>
              <a:spcAft>
                <a:spcPts val="0"/>
              </a:spcAft>
              <a:buNone/>
            </a:pPr>
            <a:r>
              <a:t/>
            </a:r>
            <a:endParaRPr b="1" sz="1600">
              <a:latin typeface="Lato"/>
              <a:ea typeface="Lato"/>
              <a:cs typeface="Lato"/>
              <a:sym typeface="Lato"/>
            </a:endParaRPr>
          </a:p>
          <a:p>
            <a:pPr indent="0" lvl="0" marL="0" rtl="0" algn="l">
              <a:spcBef>
                <a:spcPts val="0"/>
              </a:spcBef>
              <a:spcAft>
                <a:spcPts val="0"/>
              </a:spcAft>
              <a:buNone/>
            </a:pPr>
            <a:r>
              <a:t/>
            </a:r>
            <a:endParaRPr b="1" sz="1600">
              <a:latin typeface="Lato"/>
              <a:ea typeface="Lato"/>
              <a:cs typeface="Lato"/>
              <a:sym typeface="Lato"/>
            </a:endParaRPr>
          </a:p>
          <a:p>
            <a:pPr indent="0" lvl="0" marL="0" rtl="0" algn="l">
              <a:spcBef>
                <a:spcPts val="0"/>
              </a:spcBef>
              <a:spcAft>
                <a:spcPts val="0"/>
              </a:spcAft>
              <a:buNone/>
            </a:pPr>
            <a:r>
              <a:t/>
            </a:r>
            <a:endParaRPr b="1" sz="1600">
              <a:latin typeface="Lato"/>
              <a:ea typeface="Lato"/>
              <a:cs typeface="Lato"/>
              <a:sym typeface="Lato"/>
            </a:endParaRPr>
          </a:p>
          <a:p>
            <a:pPr indent="0" lvl="0" marL="0" rtl="0" algn="l">
              <a:spcBef>
                <a:spcPts val="0"/>
              </a:spcBef>
              <a:spcAft>
                <a:spcPts val="0"/>
              </a:spcAft>
              <a:buNone/>
            </a:pPr>
            <a:r>
              <a:rPr lang="en" sz="1600" u="sng">
                <a:latin typeface="Lato"/>
                <a:ea typeface="Lato"/>
                <a:cs typeface="Lato"/>
                <a:sym typeface="Lato"/>
              </a:rPr>
              <a:t>Key features:</a:t>
            </a:r>
            <a:endParaRPr sz="1600" u="sng">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311150" lvl="0" marL="457200" rtl="0" algn="l">
              <a:lnSpc>
                <a:spcPct val="150000"/>
              </a:lnSpc>
              <a:spcBef>
                <a:spcPts val="0"/>
              </a:spcBef>
              <a:spcAft>
                <a:spcPts val="0"/>
              </a:spcAft>
              <a:buSzPts val="1300"/>
              <a:buFont typeface="Lato"/>
              <a:buChar char="●"/>
            </a:pPr>
            <a:r>
              <a:rPr lang="en" sz="1300">
                <a:latin typeface="Lato"/>
                <a:ea typeface="Lato"/>
                <a:cs typeface="Lato"/>
                <a:sym typeface="Lato"/>
              </a:rPr>
              <a:t>% of family household type (hh_type_fam_p_ta)</a:t>
            </a:r>
            <a:endParaRPr sz="1300">
              <a:latin typeface="Lato"/>
              <a:ea typeface="Lato"/>
              <a:cs typeface="Lato"/>
              <a:sym typeface="Lato"/>
            </a:endParaRPr>
          </a:p>
          <a:p>
            <a:pPr indent="-311150" lvl="0" marL="457200" rtl="0" algn="l">
              <a:lnSpc>
                <a:spcPct val="150000"/>
              </a:lnSpc>
              <a:spcBef>
                <a:spcPts val="0"/>
              </a:spcBef>
              <a:spcAft>
                <a:spcPts val="0"/>
              </a:spcAft>
              <a:buSzPts val="1300"/>
              <a:buFont typeface="Lato"/>
              <a:buChar char="●"/>
            </a:pPr>
            <a:r>
              <a:rPr lang="en" sz="1300">
                <a:latin typeface="Lato"/>
                <a:ea typeface="Lato"/>
                <a:cs typeface="Lato"/>
                <a:sym typeface="Lato"/>
              </a:rPr>
              <a:t>% of employment (Emp_p_ta)</a:t>
            </a:r>
            <a:endParaRPr sz="1300">
              <a:latin typeface="Lato"/>
              <a:ea typeface="Lato"/>
              <a:cs typeface="Lato"/>
              <a:sym typeface="Lato"/>
            </a:endParaRPr>
          </a:p>
          <a:p>
            <a:pPr indent="-311150" lvl="0" marL="457200" rtl="0" algn="l">
              <a:lnSpc>
                <a:spcPct val="150000"/>
              </a:lnSpc>
              <a:spcBef>
                <a:spcPts val="0"/>
              </a:spcBef>
              <a:spcAft>
                <a:spcPts val="0"/>
              </a:spcAft>
              <a:buSzPts val="1300"/>
              <a:buFont typeface="Lato"/>
              <a:buChar char="●"/>
            </a:pPr>
            <a:r>
              <a:rPr lang="en" sz="1300">
                <a:latin typeface="Lato"/>
                <a:ea typeface="Lato"/>
                <a:cs typeface="Lato"/>
                <a:sym typeface="Lato"/>
              </a:rPr>
              <a:t>Proportion of daytime working at home population (dtpop_work_at_home_ta)</a:t>
            </a:r>
            <a:endParaRPr sz="1300">
              <a:latin typeface="Lato"/>
              <a:ea typeface="Lato"/>
              <a:cs typeface="Lato"/>
              <a:sym typeface="Lato"/>
            </a:endParaRPr>
          </a:p>
        </p:txBody>
      </p:sp>
      <p:pic>
        <p:nvPicPr>
          <p:cNvPr id="366" name="Google Shape;366;p41"/>
          <p:cNvPicPr preferRelativeResize="0"/>
          <p:nvPr/>
        </p:nvPicPr>
        <p:blipFill>
          <a:blip r:embed="rId4">
            <a:alphaModFix/>
          </a:blip>
          <a:stretch>
            <a:fillRect/>
          </a:stretch>
        </p:blipFill>
        <p:spPr>
          <a:xfrm>
            <a:off x="8039449" y="78525"/>
            <a:ext cx="972124" cy="279575"/>
          </a:xfrm>
          <a:prstGeom prst="rect">
            <a:avLst/>
          </a:prstGeom>
          <a:noFill/>
          <a:ln>
            <a:noFill/>
          </a:ln>
        </p:spPr>
      </p:pic>
      <p:sp>
        <p:nvSpPr>
          <p:cNvPr id="367" name="Google Shape;367;p41"/>
          <p:cNvSpPr txBox="1"/>
          <p:nvPr/>
        </p:nvSpPr>
        <p:spPr>
          <a:xfrm>
            <a:off x="4835175" y="830688"/>
            <a:ext cx="37146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600">
                <a:solidFill>
                  <a:schemeClr val="dk2"/>
                </a:solidFill>
                <a:latin typeface="Raleway"/>
                <a:ea typeface="Raleway"/>
                <a:cs typeface="Raleway"/>
                <a:sym typeface="Raleway"/>
              </a:rPr>
              <a:t>Cluster Interpretation</a:t>
            </a:r>
            <a:endParaRPr/>
          </a:p>
        </p:txBody>
      </p:sp>
      <p:sp>
        <p:nvSpPr>
          <p:cNvPr id="368" name="Google Shape;368;p41"/>
          <p:cNvSpPr/>
          <p:nvPr/>
        </p:nvSpPr>
        <p:spPr>
          <a:xfrm>
            <a:off x="330775" y="1027100"/>
            <a:ext cx="3547800" cy="2796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41"/>
          <p:cNvSpPr/>
          <p:nvPr/>
        </p:nvSpPr>
        <p:spPr>
          <a:xfrm>
            <a:off x="330775" y="3144325"/>
            <a:ext cx="3547800" cy="2355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41"/>
          <p:cNvSpPr/>
          <p:nvPr/>
        </p:nvSpPr>
        <p:spPr>
          <a:xfrm>
            <a:off x="330775" y="3379825"/>
            <a:ext cx="3547800" cy="1845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4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15"/>
          <p:cNvSpPr txBox="1"/>
          <p:nvPr/>
        </p:nvSpPr>
        <p:spPr>
          <a:xfrm>
            <a:off x="1042650" y="318375"/>
            <a:ext cx="67926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700">
              <a:latin typeface="Lato"/>
              <a:ea typeface="Lato"/>
              <a:cs typeface="Lato"/>
              <a:sym typeface="Lato"/>
            </a:endParaRPr>
          </a:p>
        </p:txBody>
      </p:sp>
      <p:pic>
        <p:nvPicPr>
          <p:cNvPr id="102" name="Google Shape;102;p15"/>
          <p:cNvPicPr preferRelativeResize="0"/>
          <p:nvPr/>
        </p:nvPicPr>
        <p:blipFill>
          <a:blip r:embed="rId3">
            <a:alphaModFix/>
          </a:blip>
          <a:stretch>
            <a:fillRect/>
          </a:stretch>
        </p:blipFill>
        <p:spPr>
          <a:xfrm>
            <a:off x="831625" y="900799"/>
            <a:ext cx="5954601" cy="3853949"/>
          </a:xfrm>
          <a:prstGeom prst="rect">
            <a:avLst/>
          </a:prstGeom>
          <a:noFill/>
          <a:ln>
            <a:noFill/>
          </a:ln>
        </p:spPr>
      </p:pic>
      <p:sp>
        <p:nvSpPr>
          <p:cNvPr id="103" name="Google Shape;103;p15"/>
          <p:cNvSpPr txBox="1"/>
          <p:nvPr/>
        </p:nvSpPr>
        <p:spPr>
          <a:xfrm>
            <a:off x="7123300" y="1301850"/>
            <a:ext cx="1961700" cy="2539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solidFill>
                  <a:srgbClr val="134F5C"/>
                </a:solidFill>
                <a:latin typeface="Lato"/>
                <a:ea typeface="Lato"/>
                <a:cs typeface="Lato"/>
                <a:sym typeface="Lato"/>
              </a:rPr>
              <a:t>Local residents?</a:t>
            </a:r>
            <a:endParaRPr b="1" sz="1700">
              <a:solidFill>
                <a:srgbClr val="134F5C"/>
              </a:solidFill>
              <a:latin typeface="Lato"/>
              <a:ea typeface="Lato"/>
              <a:cs typeface="Lato"/>
              <a:sym typeface="Lato"/>
            </a:endParaRPr>
          </a:p>
          <a:p>
            <a:pPr indent="0" lvl="0" marL="0" rtl="0" algn="l">
              <a:spcBef>
                <a:spcPts val="0"/>
              </a:spcBef>
              <a:spcAft>
                <a:spcPts val="0"/>
              </a:spcAft>
              <a:buNone/>
            </a:pPr>
            <a:r>
              <a:t/>
            </a:r>
            <a:endParaRPr b="1" sz="1700">
              <a:latin typeface="Lato"/>
              <a:ea typeface="Lato"/>
              <a:cs typeface="Lato"/>
              <a:sym typeface="Lato"/>
            </a:endParaRPr>
          </a:p>
          <a:p>
            <a:pPr indent="0" lvl="0" marL="0" rtl="0" algn="l">
              <a:spcBef>
                <a:spcPts val="0"/>
              </a:spcBef>
              <a:spcAft>
                <a:spcPts val="0"/>
              </a:spcAft>
              <a:buNone/>
            </a:pPr>
            <a:r>
              <a:rPr b="1" lang="en" sz="1700">
                <a:solidFill>
                  <a:srgbClr val="1C4587"/>
                </a:solidFill>
                <a:latin typeface="Lato"/>
                <a:ea typeface="Lato"/>
                <a:cs typeface="Lato"/>
                <a:sym typeface="Lato"/>
              </a:rPr>
              <a:t>Shopping centers?</a:t>
            </a:r>
            <a:endParaRPr b="1" sz="1700">
              <a:solidFill>
                <a:srgbClr val="1C4587"/>
              </a:solidFill>
              <a:latin typeface="Lato"/>
              <a:ea typeface="Lato"/>
              <a:cs typeface="Lato"/>
              <a:sym typeface="Lato"/>
            </a:endParaRPr>
          </a:p>
          <a:p>
            <a:pPr indent="0" lvl="0" marL="0" rtl="0" algn="l">
              <a:spcBef>
                <a:spcPts val="0"/>
              </a:spcBef>
              <a:spcAft>
                <a:spcPts val="0"/>
              </a:spcAft>
              <a:buNone/>
            </a:pPr>
            <a:r>
              <a:t/>
            </a:r>
            <a:endParaRPr b="1" sz="1700">
              <a:latin typeface="Lato"/>
              <a:ea typeface="Lato"/>
              <a:cs typeface="Lato"/>
              <a:sym typeface="Lato"/>
            </a:endParaRPr>
          </a:p>
          <a:p>
            <a:pPr indent="0" lvl="0" marL="0" rtl="0" algn="l">
              <a:spcBef>
                <a:spcPts val="0"/>
              </a:spcBef>
              <a:spcAft>
                <a:spcPts val="0"/>
              </a:spcAft>
              <a:buNone/>
            </a:pPr>
            <a:r>
              <a:rPr b="1" lang="en" sz="1700">
                <a:solidFill>
                  <a:srgbClr val="783F04"/>
                </a:solidFill>
                <a:latin typeface="Lato"/>
                <a:ea typeface="Lato"/>
                <a:cs typeface="Lato"/>
                <a:sym typeface="Lato"/>
              </a:rPr>
              <a:t>Workspace?</a:t>
            </a:r>
            <a:endParaRPr b="1" sz="1700">
              <a:solidFill>
                <a:srgbClr val="783F04"/>
              </a:solidFill>
              <a:latin typeface="Lato"/>
              <a:ea typeface="Lato"/>
              <a:cs typeface="Lato"/>
              <a:sym typeface="Lato"/>
            </a:endParaRPr>
          </a:p>
          <a:p>
            <a:pPr indent="0" lvl="0" marL="0" rtl="0" algn="l">
              <a:spcBef>
                <a:spcPts val="0"/>
              </a:spcBef>
              <a:spcAft>
                <a:spcPts val="0"/>
              </a:spcAft>
              <a:buNone/>
            </a:pPr>
            <a:r>
              <a:t/>
            </a:r>
            <a:endParaRPr b="1" sz="1700">
              <a:latin typeface="Lato"/>
              <a:ea typeface="Lato"/>
              <a:cs typeface="Lato"/>
              <a:sym typeface="Lato"/>
            </a:endParaRPr>
          </a:p>
          <a:p>
            <a:pPr indent="0" lvl="0" marL="0" rtl="0" algn="l">
              <a:spcBef>
                <a:spcPts val="0"/>
              </a:spcBef>
              <a:spcAft>
                <a:spcPts val="0"/>
              </a:spcAft>
              <a:buNone/>
            </a:pPr>
            <a:r>
              <a:rPr b="1" lang="en" sz="1700">
                <a:solidFill>
                  <a:srgbClr val="741B47"/>
                </a:solidFill>
                <a:latin typeface="Lato"/>
                <a:ea typeface="Lato"/>
                <a:cs typeface="Lato"/>
                <a:sym typeface="Lato"/>
              </a:rPr>
              <a:t>Highway Exits?</a:t>
            </a:r>
            <a:endParaRPr b="1" sz="1700">
              <a:solidFill>
                <a:srgbClr val="741B47"/>
              </a:solidFill>
              <a:latin typeface="Lato"/>
              <a:ea typeface="Lato"/>
              <a:cs typeface="Lato"/>
              <a:sym typeface="Lato"/>
            </a:endParaRPr>
          </a:p>
          <a:p>
            <a:pPr indent="0" lvl="0" marL="0" rtl="0" algn="l">
              <a:spcBef>
                <a:spcPts val="0"/>
              </a:spcBef>
              <a:spcAft>
                <a:spcPts val="0"/>
              </a:spcAft>
              <a:buNone/>
            </a:pPr>
            <a:r>
              <a:t/>
            </a:r>
            <a:endParaRPr b="1" sz="1700">
              <a:latin typeface="Lato"/>
              <a:ea typeface="Lato"/>
              <a:cs typeface="Lato"/>
              <a:sym typeface="Lato"/>
            </a:endParaRPr>
          </a:p>
          <a:p>
            <a:pPr indent="0" lvl="0" marL="0" rtl="0" algn="l">
              <a:spcBef>
                <a:spcPts val="0"/>
              </a:spcBef>
              <a:spcAft>
                <a:spcPts val="0"/>
              </a:spcAft>
              <a:buNone/>
            </a:pPr>
            <a:r>
              <a:rPr b="1" lang="en" sz="1700">
                <a:solidFill>
                  <a:srgbClr val="434343"/>
                </a:solidFill>
                <a:latin typeface="Lato"/>
                <a:ea typeface="Lato"/>
                <a:cs typeface="Lato"/>
                <a:sym typeface="Lato"/>
              </a:rPr>
              <a:t>Hmmmm…</a:t>
            </a:r>
            <a:endParaRPr b="1" sz="1700">
              <a:solidFill>
                <a:srgbClr val="434343"/>
              </a:solidFill>
              <a:latin typeface="Lato"/>
              <a:ea typeface="Lato"/>
              <a:cs typeface="Lato"/>
              <a:sym typeface="Lato"/>
            </a:endParaRPr>
          </a:p>
        </p:txBody>
      </p:sp>
      <p:sp>
        <p:nvSpPr>
          <p:cNvPr id="104" name="Google Shape;104;p15"/>
          <p:cNvSpPr txBox="1"/>
          <p:nvPr>
            <p:ph idx="4294967295" type="title"/>
          </p:nvPr>
        </p:nvSpPr>
        <p:spPr>
          <a:xfrm>
            <a:off x="727650" y="22957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Where are the customers from?</a:t>
            </a:r>
            <a:endParaRPr/>
          </a:p>
        </p:txBody>
      </p:sp>
      <p:sp>
        <p:nvSpPr>
          <p:cNvPr id="105" name="Google Shape;105;p1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06" name="Google Shape;106;p15"/>
          <p:cNvSpPr/>
          <p:nvPr/>
        </p:nvSpPr>
        <p:spPr>
          <a:xfrm>
            <a:off x="3332600" y="2541625"/>
            <a:ext cx="771600" cy="446400"/>
          </a:xfrm>
          <a:prstGeom prst="rect">
            <a:avLst/>
          </a:prstGeom>
          <a:noFill/>
          <a:ln cap="flat" cmpd="sng" w="762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sp>
        <p:nvSpPr>
          <p:cNvPr id="376" name="Google Shape;376;p42"/>
          <p:cNvSpPr txBox="1"/>
          <p:nvPr>
            <p:ph type="title"/>
          </p:nvPr>
        </p:nvSpPr>
        <p:spPr>
          <a:xfrm>
            <a:off x="729450" y="1318650"/>
            <a:ext cx="7688700" cy="75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4040"/>
              <a:t>Data Product Pipeline</a:t>
            </a:r>
            <a:endParaRPr sz="4040"/>
          </a:p>
        </p:txBody>
      </p:sp>
      <p:pic>
        <p:nvPicPr>
          <p:cNvPr id="377" name="Google Shape;377;p42"/>
          <p:cNvPicPr preferRelativeResize="0"/>
          <p:nvPr/>
        </p:nvPicPr>
        <p:blipFill>
          <a:blip r:embed="rId3">
            <a:alphaModFix/>
          </a:blip>
          <a:stretch>
            <a:fillRect/>
          </a:stretch>
        </p:blipFill>
        <p:spPr>
          <a:xfrm>
            <a:off x="1356125" y="2522325"/>
            <a:ext cx="6431749" cy="1878025"/>
          </a:xfrm>
          <a:prstGeom prst="rect">
            <a:avLst/>
          </a:prstGeom>
          <a:noFill/>
          <a:ln>
            <a:noFill/>
          </a:ln>
        </p:spPr>
      </p:pic>
      <p:sp>
        <p:nvSpPr>
          <p:cNvPr id="378" name="Google Shape;378;p4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p4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 Product Pipeline - Smoothie King</a:t>
            </a:r>
            <a:endParaRPr/>
          </a:p>
        </p:txBody>
      </p:sp>
      <p:pic>
        <p:nvPicPr>
          <p:cNvPr id="384" name="Google Shape;384;p43"/>
          <p:cNvPicPr preferRelativeResize="0"/>
          <p:nvPr/>
        </p:nvPicPr>
        <p:blipFill rotWithShape="1">
          <a:blip r:embed="rId3">
            <a:alphaModFix/>
          </a:blip>
          <a:srcRect b="49821" l="0" r="0" t="0"/>
          <a:stretch/>
        </p:blipFill>
        <p:spPr>
          <a:xfrm>
            <a:off x="868100" y="1959524"/>
            <a:ext cx="7688700" cy="1360975"/>
          </a:xfrm>
          <a:prstGeom prst="rect">
            <a:avLst/>
          </a:prstGeom>
          <a:noFill/>
          <a:ln>
            <a:noFill/>
          </a:ln>
        </p:spPr>
      </p:pic>
      <p:grpSp>
        <p:nvGrpSpPr>
          <p:cNvPr id="385" name="Google Shape;385;p43"/>
          <p:cNvGrpSpPr/>
          <p:nvPr/>
        </p:nvGrpSpPr>
        <p:grpSpPr>
          <a:xfrm>
            <a:off x="903350" y="3713500"/>
            <a:ext cx="7691100" cy="920325"/>
            <a:chOff x="903350" y="3713500"/>
            <a:chExt cx="7691100" cy="920325"/>
          </a:xfrm>
        </p:grpSpPr>
        <p:sp>
          <p:nvSpPr>
            <p:cNvPr id="386" name="Google Shape;386;p43"/>
            <p:cNvSpPr/>
            <p:nvPr/>
          </p:nvSpPr>
          <p:spPr>
            <a:xfrm>
              <a:off x="2662232" y="3974500"/>
              <a:ext cx="633900" cy="379800"/>
            </a:xfrm>
            <a:prstGeom prst="rightArrow">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43"/>
            <p:cNvSpPr/>
            <p:nvPr/>
          </p:nvSpPr>
          <p:spPr>
            <a:xfrm>
              <a:off x="903350" y="3732013"/>
              <a:ext cx="1708200" cy="9018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700"/>
                <a:t>Data Preprocessing</a:t>
              </a:r>
              <a:endParaRPr sz="1700"/>
            </a:p>
          </p:txBody>
        </p:sp>
        <p:sp>
          <p:nvSpPr>
            <p:cNvPr id="388" name="Google Shape;388;p43"/>
            <p:cNvSpPr/>
            <p:nvPr/>
          </p:nvSpPr>
          <p:spPr>
            <a:xfrm>
              <a:off x="5790350" y="3732025"/>
              <a:ext cx="2804100" cy="9018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800"/>
                <a:t>Model Interpretation</a:t>
              </a:r>
              <a:endParaRPr sz="1800"/>
            </a:p>
          </p:txBody>
        </p:sp>
        <p:sp>
          <p:nvSpPr>
            <p:cNvPr id="389" name="Google Shape;389;p43"/>
            <p:cNvSpPr/>
            <p:nvPr/>
          </p:nvSpPr>
          <p:spPr>
            <a:xfrm>
              <a:off x="5105721" y="3993025"/>
              <a:ext cx="633900" cy="379800"/>
            </a:xfrm>
            <a:prstGeom prst="rightArrow">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43"/>
            <p:cNvSpPr/>
            <p:nvPr/>
          </p:nvSpPr>
          <p:spPr>
            <a:xfrm>
              <a:off x="3346808" y="3713500"/>
              <a:ext cx="1708200" cy="9018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800"/>
                <a:t>Model Building</a:t>
              </a:r>
              <a:endParaRPr sz="1800">
                <a:solidFill>
                  <a:schemeClr val="dk2"/>
                </a:solidFill>
              </a:endParaRPr>
            </a:p>
          </p:txBody>
        </p:sp>
      </p:grpSp>
      <p:sp>
        <p:nvSpPr>
          <p:cNvPr id="391" name="Google Shape;391;p4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p4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 Product Pipeline - Subway USA</a:t>
            </a:r>
            <a:endParaRPr/>
          </a:p>
        </p:txBody>
      </p:sp>
      <p:pic>
        <p:nvPicPr>
          <p:cNvPr id="397" name="Google Shape;397;p44"/>
          <p:cNvPicPr preferRelativeResize="0"/>
          <p:nvPr/>
        </p:nvPicPr>
        <p:blipFill rotWithShape="1">
          <a:blip r:embed="rId3">
            <a:alphaModFix/>
          </a:blip>
          <a:srcRect b="48419" l="0" r="0" t="0"/>
          <a:stretch/>
        </p:blipFill>
        <p:spPr>
          <a:xfrm>
            <a:off x="868100" y="2056225"/>
            <a:ext cx="7688699" cy="1426075"/>
          </a:xfrm>
          <a:prstGeom prst="rect">
            <a:avLst/>
          </a:prstGeom>
          <a:noFill/>
          <a:ln>
            <a:noFill/>
          </a:ln>
        </p:spPr>
      </p:pic>
      <p:sp>
        <p:nvSpPr>
          <p:cNvPr id="398" name="Google Shape;398;p44"/>
          <p:cNvSpPr/>
          <p:nvPr/>
        </p:nvSpPr>
        <p:spPr>
          <a:xfrm>
            <a:off x="1747832" y="3974500"/>
            <a:ext cx="633900" cy="379800"/>
          </a:xfrm>
          <a:prstGeom prst="rightArrow">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44"/>
          <p:cNvSpPr/>
          <p:nvPr/>
        </p:nvSpPr>
        <p:spPr>
          <a:xfrm>
            <a:off x="29750" y="3732025"/>
            <a:ext cx="1667400" cy="9018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700"/>
              <a:t>Data Preprocessing</a:t>
            </a:r>
            <a:endParaRPr sz="1700"/>
          </a:p>
        </p:txBody>
      </p:sp>
      <p:sp>
        <p:nvSpPr>
          <p:cNvPr id="400" name="Google Shape;400;p44"/>
          <p:cNvSpPr/>
          <p:nvPr/>
        </p:nvSpPr>
        <p:spPr>
          <a:xfrm>
            <a:off x="4751063" y="3732025"/>
            <a:ext cx="1905900" cy="9018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800"/>
              <a:t>Cluster Verification</a:t>
            </a:r>
            <a:endParaRPr sz="1800">
              <a:solidFill>
                <a:schemeClr val="dk2"/>
              </a:solidFill>
              <a:highlight>
                <a:schemeClr val="lt1"/>
              </a:highlight>
              <a:latin typeface="Lato"/>
              <a:ea typeface="Lato"/>
              <a:cs typeface="Lato"/>
              <a:sym typeface="Lato"/>
            </a:endParaRPr>
          </a:p>
        </p:txBody>
      </p:sp>
      <p:sp>
        <p:nvSpPr>
          <p:cNvPr id="401" name="Google Shape;401;p44"/>
          <p:cNvSpPr/>
          <p:nvPr/>
        </p:nvSpPr>
        <p:spPr>
          <a:xfrm>
            <a:off x="4038921" y="3993025"/>
            <a:ext cx="633900" cy="379800"/>
          </a:xfrm>
          <a:prstGeom prst="rightArrow">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44"/>
          <p:cNvSpPr/>
          <p:nvPr/>
        </p:nvSpPr>
        <p:spPr>
          <a:xfrm>
            <a:off x="2432400" y="3713500"/>
            <a:ext cx="1568700" cy="9018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800"/>
              <a:t>Model Building</a:t>
            </a:r>
            <a:endParaRPr sz="1800">
              <a:solidFill>
                <a:schemeClr val="dk2"/>
              </a:solidFill>
            </a:endParaRPr>
          </a:p>
        </p:txBody>
      </p:sp>
      <p:sp>
        <p:nvSpPr>
          <p:cNvPr id="403" name="Google Shape;403;p44"/>
          <p:cNvSpPr/>
          <p:nvPr/>
        </p:nvSpPr>
        <p:spPr>
          <a:xfrm>
            <a:off x="7396000" y="3732025"/>
            <a:ext cx="1667400" cy="9018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800"/>
              <a:t>Label Interpretation</a:t>
            </a:r>
            <a:endParaRPr sz="1800">
              <a:solidFill>
                <a:schemeClr val="dk2"/>
              </a:solidFill>
              <a:highlight>
                <a:schemeClr val="lt1"/>
              </a:highlight>
              <a:latin typeface="Lato"/>
              <a:ea typeface="Lato"/>
              <a:cs typeface="Lato"/>
              <a:sym typeface="Lato"/>
            </a:endParaRPr>
          </a:p>
        </p:txBody>
      </p:sp>
      <p:sp>
        <p:nvSpPr>
          <p:cNvPr id="404" name="Google Shape;404;p44"/>
          <p:cNvSpPr/>
          <p:nvPr/>
        </p:nvSpPr>
        <p:spPr>
          <a:xfrm>
            <a:off x="6735196" y="3945675"/>
            <a:ext cx="633900" cy="379800"/>
          </a:xfrm>
          <a:prstGeom prst="rightArrow">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4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pic>
        <p:nvPicPr>
          <p:cNvPr id="410" name="Google Shape;410;p45"/>
          <p:cNvPicPr preferRelativeResize="0"/>
          <p:nvPr/>
        </p:nvPicPr>
        <p:blipFill>
          <a:blip r:embed="rId3">
            <a:alphaModFix/>
          </a:blip>
          <a:stretch>
            <a:fillRect/>
          </a:stretch>
        </p:blipFill>
        <p:spPr>
          <a:xfrm>
            <a:off x="3681475" y="651676"/>
            <a:ext cx="1781050" cy="4317475"/>
          </a:xfrm>
          <a:prstGeom prst="rect">
            <a:avLst/>
          </a:prstGeom>
          <a:noFill/>
          <a:ln>
            <a:noFill/>
          </a:ln>
        </p:spPr>
      </p:pic>
      <p:sp>
        <p:nvSpPr>
          <p:cNvPr id="411" name="Google Shape;411;p45"/>
          <p:cNvSpPr txBox="1"/>
          <p:nvPr>
            <p:ph type="title"/>
          </p:nvPr>
        </p:nvSpPr>
        <p:spPr>
          <a:xfrm>
            <a:off x="727650" y="130940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Q&amp;A</a:t>
            </a:r>
            <a:endParaRPr/>
          </a:p>
        </p:txBody>
      </p:sp>
      <p:sp>
        <p:nvSpPr>
          <p:cNvPr id="412" name="Google Shape;412;p4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16"/>
          <p:cNvSpPr txBox="1"/>
          <p:nvPr>
            <p:ph type="title"/>
          </p:nvPr>
        </p:nvSpPr>
        <p:spPr>
          <a:xfrm>
            <a:off x="727650" y="1314175"/>
            <a:ext cx="2930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General Motivation</a:t>
            </a:r>
            <a:endParaRPr/>
          </a:p>
        </p:txBody>
      </p:sp>
      <p:sp>
        <p:nvSpPr>
          <p:cNvPr id="112" name="Google Shape;112;p1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13" name="Google Shape;113;p1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14" name="Google Shape;114;p16"/>
          <p:cNvPicPr preferRelativeResize="0"/>
          <p:nvPr/>
        </p:nvPicPr>
        <p:blipFill>
          <a:blip r:embed="rId3">
            <a:alphaModFix/>
          </a:blip>
          <a:stretch>
            <a:fillRect/>
          </a:stretch>
        </p:blipFill>
        <p:spPr>
          <a:xfrm>
            <a:off x="3952442" y="925975"/>
            <a:ext cx="1306692" cy="1016519"/>
          </a:xfrm>
          <a:prstGeom prst="rect">
            <a:avLst/>
          </a:prstGeom>
          <a:noFill/>
          <a:ln>
            <a:noFill/>
          </a:ln>
        </p:spPr>
      </p:pic>
      <p:pic>
        <p:nvPicPr>
          <p:cNvPr id="115" name="Google Shape;115;p16"/>
          <p:cNvPicPr preferRelativeResize="0"/>
          <p:nvPr/>
        </p:nvPicPr>
        <p:blipFill>
          <a:blip r:embed="rId4">
            <a:alphaModFix/>
          </a:blip>
          <a:stretch>
            <a:fillRect/>
          </a:stretch>
        </p:blipFill>
        <p:spPr>
          <a:xfrm>
            <a:off x="7116351" y="1349093"/>
            <a:ext cx="1961247" cy="530905"/>
          </a:xfrm>
          <a:prstGeom prst="rect">
            <a:avLst/>
          </a:prstGeom>
          <a:noFill/>
          <a:ln>
            <a:noFill/>
          </a:ln>
        </p:spPr>
      </p:pic>
      <p:sp>
        <p:nvSpPr>
          <p:cNvPr id="116" name="Google Shape;116;p16"/>
          <p:cNvSpPr txBox="1"/>
          <p:nvPr/>
        </p:nvSpPr>
        <p:spPr>
          <a:xfrm>
            <a:off x="8357342" y="772447"/>
            <a:ext cx="693300" cy="723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500"/>
              <a:t>🇺🇸</a:t>
            </a:r>
            <a:endParaRPr sz="3500"/>
          </a:p>
        </p:txBody>
      </p:sp>
      <p:sp>
        <p:nvSpPr>
          <p:cNvPr id="117" name="Google Shape;117;p16"/>
          <p:cNvSpPr txBox="1"/>
          <p:nvPr/>
        </p:nvSpPr>
        <p:spPr>
          <a:xfrm>
            <a:off x="6788849" y="2116180"/>
            <a:ext cx="2720400" cy="369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b="1" lang="en" sz="1200">
                <a:solidFill>
                  <a:schemeClr val="accent1"/>
                </a:solidFill>
                <a:latin typeface="Lato"/>
                <a:ea typeface="Lato"/>
                <a:cs typeface="Lato"/>
                <a:sym typeface="Lato"/>
              </a:rPr>
              <a:t>Task 2:</a:t>
            </a:r>
            <a:r>
              <a:rPr lang="en" sz="1200">
                <a:solidFill>
                  <a:schemeClr val="accent1"/>
                </a:solidFill>
                <a:latin typeface="Lato"/>
                <a:ea typeface="Lato"/>
                <a:cs typeface="Lato"/>
                <a:sym typeface="Lato"/>
              </a:rPr>
              <a:t> Unsupervised ML Model</a:t>
            </a:r>
            <a:endParaRPr sz="1200">
              <a:solidFill>
                <a:schemeClr val="accent1"/>
              </a:solidFill>
              <a:latin typeface="Lato"/>
              <a:ea typeface="Lato"/>
              <a:cs typeface="Lato"/>
              <a:sym typeface="Lato"/>
            </a:endParaRPr>
          </a:p>
        </p:txBody>
      </p:sp>
      <p:sp>
        <p:nvSpPr>
          <p:cNvPr id="118" name="Google Shape;118;p16"/>
          <p:cNvSpPr/>
          <p:nvPr/>
        </p:nvSpPr>
        <p:spPr>
          <a:xfrm>
            <a:off x="6660183" y="105500"/>
            <a:ext cx="1359000" cy="1112700"/>
          </a:xfrm>
          <a:prstGeom prst="wedgeEllipseCallout">
            <a:avLst>
              <a:gd fmla="val 53825" name="adj1"/>
              <a:gd fmla="val 51027" name="adj2"/>
            </a:avLst>
          </a:prstGeom>
          <a:solidFill>
            <a:schemeClr val="dk1"/>
          </a:solidFill>
          <a:ln cap="flat" cmpd="sng" w="9525">
            <a:solidFill>
              <a:schemeClr val="lt1"/>
            </a:solidFill>
            <a:prstDash val="solid"/>
            <a:round/>
            <a:headEnd len="sm" w="sm" type="none"/>
            <a:tailEnd len="sm" w="sm" type="none"/>
          </a:ln>
          <a:effectLst>
            <a:outerShdw blurRad="57150" rotWithShape="0" algn="bl" dir="5400000" dist="19050">
              <a:schemeClr val="l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Comic Sans MS"/>
                <a:ea typeface="Comic Sans MS"/>
                <a:cs typeface="Comic Sans MS"/>
                <a:sym typeface="Comic Sans MS"/>
              </a:rPr>
              <a:t>I am </a:t>
            </a:r>
            <a:r>
              <a:rPr lang="en" u="sng">
                <a:solidFill>
                  <a:schemeClr val="lt1"/>
                </a:solidFill>
                <a:latin typeface="Comic Sans MS"/>
                <a:ea typeface="Comic Sans MS"/>
                <a:cs typeface="Comic Sans MS"/>
                <a:sym typeface="Comic Sans MS"/>
              </a:rPr>
              <a:t>not</a:t>
            </a:r>
            <a:r>
              <a:rPr lang="en">
                <a:solidFill>
                  <a:schemeClr val="lt1"/>
                </a:solidFill>
                <a:latin typeface="Comic Sans MS"/>
                <a:ea typeface="Comic Sans MS"/>
                <a:cs typeface="Comic Sans MS"/>
                <a:sym typeface="Comic Sans MS"/>
              </a:rPr>
              <a:t> labeled.</a:t>
            </a:r>
            <a:endParaRPr>
              <a:solidFill>
                <a:schemeClr val="lt1"/>
              </a:solidFill>
              <a:latin typeface="Comic Sans MS"/>
              <a:ea typeface="Comic Sans MS"/>
              <a:cs typeface="Comic Sans MS"/>
              <a:sym typeface="Comic Sans MS"/>
            </a:endParaRPr>
          </a:p>
        </p:txBody>
      </p:sp>
      <p:sp>
        <p:nvSpPr>
          <p:cNvPr id="119" name="Google Shape;119;p16"/>
          <p:cNvSpPr txBox="1"/>
          <p:nvPr>
            <p:ph idx="4294967295" type="body"/>
          </p:nvPr>
        </p:nvSpPr>
        <p:spPr>
          <a:xfrm>
            <a:off x="727500" y="2947450"/>
            <a:ext cx="7688700" cy="18024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SzPts val="1600"/>
              <a:buChar char="●"/>
            </a:pPr>
            <a:r>
              <a:rPr lang="en" sz="1600"/>
              <a:t>I</a:t>
            </a:r>
            <a:r>
              <a:rPr lang="en" sz="1600"/>
              <a:t>dentify </a:t>
            </a:r>
            <a:r>
              <a:rPr b="1" lang="en" sz="1600"/>
              <a:t>similarities</a:t>
            </a:r>
            <a:r>
              <a:rPr lang="en" sz="1600"/>
              <a:t> and </a:t>
            </a:r>
            <a:r>
              <a:rPr b="1" lang="en" sz="1600"/>
              <a:t>differences</a:t>
            </a:r>
            <a:r>
              <a:rPr lang="en" sz="1600"/>
              <a:t> between locations</a:t>
            </a:r>
            <a:endParaRPr sz="1600"/>
          </a:p>
          <a:p>
            <a:pPr indent="-330200" lvl="0" marL="457200" rtl="0" algn="l">
              <a:spcBef>
                <a:spcPts val="0"/>
              </a:spcBef>
              <a:spcAft>
                <a:spcPts val="0"/>
              </a:spcAft>
              <a:buSzPts val="1600"/>
              <a:buChar char="●"/>
            </a:pPr>
            <a:r>
              <a:rPr lang="en" sz="1600"/>
              <a:t>Predict type of major incoming traffic based on store location</a:t>
            </a:r>
            <a:endParaRPr sz="1600"/>
          </a:p>
          <a:p>
            <a:pPr indent="-317500" lvl="1" marL="914400" rtl="0" algn="l">
              <a:spcBef>
                <a:spcPts val="0"/>
              </a:spcBef>
              <a:spcAft>
                <a:spcPts val="0"/>
              </a:spcAft>
              <a:buSzPts val="1400"/>
              <a:buChar char="○"/>
            </a:pPr>
            <a:r>
              <a:rPr lang="en" sz="1400"/>
              <a:t>from workplaces, from residential areas, from highway traffic, etc.</a:t>
            </a:r>
            <a:endParaRPr sz="1400"/>
          </a:p>
          <a:p>
            <a:pPr indent="-330200" lvl="0" marL="457200" rtl="0" algn="l">
              <a:spcBef>
                <a:spcPts val="0"/>
              </a:spcBef>
              <a:spcAft>
                <a:spcPts val="0"/>
              </a:spcAft>
              <a:buSzPts val="1600"/>
              <a:buChar char="●"/>
            </a:pPr>
            <a:r>
              <a:rPr lang="en" sz="1600"/>
              <a:t>Key</a:t>
            </a:r>
            <a:r>
              <a:rPr lang="en" sz="1600"/>
              <a:t> indicators for each type</a:t>
            </a:r>
            <a:endParaRPr sz="1600"/>
          </a:p>
          <a:p>
            <a:pPr indent="-317500" lvl="1" marL="914400" rtl="0" algn="l">
              <a:spcBef>
                <a:spcPts val="0"/>
              </a:spcBef>
              <a:spcAft>
                <a:spcPts val="0"/>
              </a:spcAft>
              <a:buSzPts val="1400"/>
              <a:buChar char="○"/>
            </a:pPr>
            <a:r>
              <a:rPr lang="en" sz="1400"/>
              <a:t>E.g. amount of land available for lease, high/low density living area, etc</a:t>
            </a:r>
            <a:endParaRPr sz="1400"/>
          </a:p>
        </p:txBody>
      </p:sp>
      <p:sp>
        <p:nvSpPr>
          <p:cNvPr id="120" name="Google Shape;120;p16"/>
          <p:cNvSpPr/>
          <p:nvPr/>
        </p:nvSpPr>
        <p:spPr>
          <a:xfrm>
            <a:off x="5177208" y="105500"/>
            <a:ext cx="1306800" cy="1112700"/>
          </a:xfrm>
          <a:prstGeom prst="wedgeEllipseCallout">
            <a:avLst>
              <a:gd fmla="val -52063" name="adj1"/>
              <a:gd fmla="val 50244" name="adj2"/>
            </a:avLst>
          </a:prstGeom>
          <a:solidFill>
            <a:schemeClr val="accent3"/>
          </a:solidFill>
          <a:ln cap="flat" cmpd="sng" w="9525">
            <a:solidFill>
              <a:schemeClr val="lt1"/>
            </a:solidFill>
            <a:prstDash val="solid"/>
            <a:round/>
            <a:headEnd len="sm" w="sm" type="none"/>
            <a:tailEnd len="sm" w="sm" type="none"/>
          </a:ln>
          <a:effectLst>
            <a:outerShdw blurRad="57150" rotWithShape="0" algn="bl" dir="5400000" dist="19050">
              <a:schemeClr val="l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Comic Sans MS"/>
                <a:ea typeface="Comic Sans MS"/>
                <a:cs typeface="Comic Sans MS"/>
                <a:sym typeface="Comic Sans MS"/>
              </a:rPr>
              <a:t>I am</a:t>
            </a:r>
            <a:r>
              <a:rPr lang="en">
                <a:solidFill>
                  <a:schemeClr val="lt1"/>
                </a:solidFill>
                <a:latin typeface="Comic Sans MS"/>
                <a:ea typeface="Comic Sans MS"/>
                <a:cs typeface="Comic Sans MS"/>
                <a:sym typeface="Comic Sans MS"/>
              </a:rPr>
              <a:t> </a:t>
            </a:r>
            <a:r>
              <a:rPr lang="en">
                <a:solidFill>
                  <a:schemeClr val="lt1"/>
                </a:solidFill>
                <a:latin typeface="Comic Sans MS"/>
                <a:ea typeface="Comic Sans MS"/>
                <a:cs typeface="Comic Sans MS"/>
                <a:sym typeface="Comic Sans MS"/>
              </a:rPr>
              <a:t>labeled.</a:t>
            </a:r>
            <a:endParaRPr>
              <a:solidFill>
                <a:schemeClr val="lt1"/>
              </a:solidFill>
              <a:latin typeface="Comic Sans MS"/>
              <a:ea typeface="Comic Sans MS"/>
              <a:cs typeface="Comic Sans MS"/>
              <a:sym typeface="Comic Sans MS"/>
            </a:endParaRPr>
          </a:p>
        </p:txBody>
      </p:sp>
      <p:sp>
        <p:nvSpPr>
          <p:cNvPr id="121" name="Google Shape;121;p16"/>
          <p:cNvSpPr txBox="1"/>
          <p:nvPr/>
        </p:nvSpPr>
        <p:spPr>
          <a:xfrm>
            <a:off x="3893375" y="2116180"/>
            <a:ext cx="2720400" cy="369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b="1" lang="en" sz="1200">
                <a:solidFill>
                  <a:schemeClr val="accent1"/>
                </a:solidFill>
                <a:latin typeface="Lato"/>
                <a:ea typeface="Lato"/>
                <a:cs typeface="Lato"/>
                <a:sym typeface="Lato"/>
              </a:rPr>
              <a:t>Task 1:</a:t>
            </a:r>
            <a:r>
              <a:rPr lang="en" sz="1200">
                <a:solidFill>
                  <a:schemeClr val="accent1"/>
                </a:solidFill>
                <a:latin typeface="Lato"/>
                <a:ea typeface="Lato"/>
                <a:cs typeface="Lato"/>
                <a:sym typeface="Lato"/>
              </a:rPr>
              <a:t> Supervised ML Model</a:t>
            </a:r>
            <a:endParaRPr sz="1200">
              <a:solidFill>
                <a:schemeClr val="accent1"/>
              </a:solidFill>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14"/>
                                        </p:tgtEl>
                                        <p:attrNameLst>
                                          <p:attrName>style.visibility</p:attrName>
                                        </p:attrNameLst>
                                      </p:cBhvr>
                                      <p:to>
                                        <p:strVal val="visible"/>
                                      </p:to>
                                    </p:set>
                                    <p:anim calcmode="lin" valueType="num">
                                      <p:cBhvr additive="base">
                                        <p:cTn dur="1000"/>
                                        <p:tgtEl>
                                          <p:spTgt spid="114"/>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120"/>
                                        </p:tgtEl>
                                        <p:attrNameLst>
                                          <p:attrName>style.visibility</p:attrName>
                                        </p:attrNameLst>
                                      </p:cBhvr>
                                      <p:to>
                                        <p:strVal val="visible"/>
                                      </p:to>
                                    </p:set>
                                    <p:anim calcmode="lin" valueType="num">
                                      <p:cBhvr additive="base">
                                        <p:cTn dur="1000"/>
                                        <p:tgtEl>
                                          <p:spTgt spid="120"/>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121"/>
                                        </p:tgtEl>
                                        <p:attrNameLst>
                                          <p:attrName>style.visibility</p:attrName>
                                        </p:attrNameLst>
                                      </p:cBhvr>
                                      <p:to>
                                        <p:strVal val="visible"/>
                                      </p:to>
                                    </p:set>
                                    <p:anim calcmode="lin" valueType="num">
                                      <p:cBhvr additive="base">
                                        <p:cTn dur="1000"/>
                                        <p:tgtEl>
                                          <p:spTgt spid="121"/>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15"/>
                                        </p:tgtEl>
                                        <p:attrNameLst>
                                          <p:attrName>style.visibility</p:attrName>
                                        </p:attrNameLst>
                                      </p:cBhvr>
                                      <p:to>
                                        <p:strVal val="visible"/>
                                      </p:to>
                                    </p:set>
                                    <p:anim calcmode="lin" valueType="num">
                                      <p:cBhvr additive="base">
                                        <p:cTn dur="1000"/>
                                        <p:tgtEl>
                                          <p:spTgt spid="115"/>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116"/>
                                        </p:tgtEl>
                                        <p:attrNameLst>
                                          <p:attrName>style.visibility</p:attrName>
                                        </p:attrNameLst>
                                      </p:cBhvr>
                                      <p:to>
                                        <p:strVal val="visible"/>
                                      </p:to>
                                    </p:set>
                                    <p:anim calcmode="lin" valueType="num">
                                      <p:cBhvr additive="base">
                                        <p:cTn dur="1000"/>
                                        <p:tgtEl>
                                          <p:spTgt spid="116"/>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117"/>
                                        </p:tgtEl>
                                        <p:attrNameLst>
                                          <p:attrName>style.visibility</p:attrName>
                                        </p:attrNameLst>
                                      </p:cBhvr>
                                      <p:to>
                                        <p:strVal val="visible"/>
                                      </p:to>
                                    </p:set>
                                    <p:anim calcmode="lin" valueType="num">
                                      <p:cBhvr additive="base">
                                        <p:cTn dur="1000"/>
                                        <p:tgtEl>
                                          <p:spTgt spid="117"/>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118"/>
                                        </p:tgtEl>
                                        <p:attrNameLst>
                                          <p:attrName>style.visibility</p:attrName>
                                        </p:attrNameLst>
                                      </p:cBhvr>
                                      <p:to>
                                        <p:strVal val="visible"/>
                                      </p:to>
                                    </p:set>
                                    <p:anim calcmode="lin" valueType="num">
                                      <p:cBhvr additive="base">
                                        <p:cTn dur="1000"/>
                                        <p:tgtEl>
                                          <p:spTgt spid="118"/>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1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a:t>
            </a:r>
            <a:endParaRPr/>
          </a:p>
        </p:txBody>
      </p:sp>
      <p:sp>
        <p:nvSpPr>
          <p:cNvPr id="127" name="Google Shape;127;p17"/>
          <p:cNvSpPr txBox="1"/>
          <p:nvPr>
            <p:ph idx="1" type="body"/>
          </p:nvPr>
        </p:nvSpPr>
        <p:spPr>
          <a:xfrm>
            <a:off x="729450" y="1853850"/>
            <a:ext cx="7688700" cy="311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2"/>
                </a:solidFill>
              </a:rPr>
              <a:t>2</a:t>
            </a:r>
            <a:r>
              <a:rPr lang="en">
                <a:solidFill>
                  <a:schemeClr val="dk2"/>
                </a:solidFill>
              </a:rPr>
              <a:t> </a:t>
            </a:r>
            <a:r>
              <a:rPr lang="en">
                <a:solidFill>
                  <a:schemeClr val="dk2"/>
                </a:solidFill>
              </a:rPr>
              <a:t>datasets from </a:t>
            </a:r>
            <a:r>
              <a:rPr b="1" lang="en">
                <a:solidFill>
                  <a:schemeClr val="dk2"/>
                </a:solidFill>
              </a:rPr>
              <a:t>2</a:t>
            </a:r>
            <a:r>
              <a:rPr lang="en">
                <a:solidFill>
                  <a:schemeClr val="dk2"/>
                </a:solidFill>
              </a:rPr>
              <a:t> customers</a:t>
            </a:r>
            <a:r>
              <a:rPr lang="en">
                <a:solidFill>
                  <a:schemeClr val="dk2"/>
                </a:solidFill>
              </a:rPr>
              <a:t>: Smoothie King and Subway USA</a:t>
            </a:r>
            <a:endParaRPr>
              <a:solidFill>
                <a:schemeClr val="dk2"/>
              </a:solidFill>
            </a:endParaRPr>
          </a:p>
          <a:p>
            <a:pPr indent="0" lvl="0" marL="0" rtl="0" algn="l">
              <a:lnSpc>
                <a:spcPct val="100000"/>
              </a:lnSpc>
              <a:spcBef>
                <a:spcPts val="1200"/>
              </a:spcBef>
              <a:spcAft>
                <a:spcPts val="0"/>
              </a:spcAft>
              <a:buNone/>
            </a:pPr>
            <a:r>
              <a:rPr b="1" lang="en">
                <a:solidFill>
                  <a:schemeClr val="dk2"/>
                </a:solidFill>
              </a:rPr>
              <a:t>Demographic Variables</a:t>
            </a:r>
            <a:endParaRPr b="1">
              <a:solidFill>
                <a:schemeClr val="dk2"/>
              </a:solidFill>
            </a:endParaRPr>
          </a:p>
          <a:p>
            <a:pPr indent="-311150" lvl="0" marL="457200" rtl="0" algn="l">
              <a:lnSpc>
                <a:spcPct val="100000"/>
              </a:lnSpc>
              <a:spcBef>
                <a:spcPts val="0"/>
              </a:spcBef>
              <a:spcAft>
                <a:spcPts val="0"/>
              </a:spcAft>
              <a:buClr>
                <a:schemeClr val="dk2"/>
              </a:buClr>
              <a:buSzPts val="1300"/>
              <a:buFont typeface="Lato"/>
              <a:buChar char="●"/>
            </a:pPr>
            <a:r>
              <a:rPr lang="en">
                <a:solidFill>
                  <a:schemeClr val="dk2"/>
                </a:solidFill>
              </a:rPr>
              <a:t>Population of people in different age range</a:t>
            </a:r>
            <a:endParaRPr>
              <a:solidFill>
                <a:schemeClr val="dk2"/>
              </a:solidFill>
            </a:endParaRPr>
          </a:p>
          <a:p>
            <a:pPr indent="-311150" lvl="0" marL="457200" rtl="0" algn="l">
              <a:lnSpc>
                <a:spcPct val="100000"/>
              </a:lnSpc>
              <a:spcBef>
                <a:spcPts val="0"/>
              </a:spcBef>
              <a:spcAft>
                <a:spcPts val="0"/>
              </a:spcAft>
              <a:buClr>
                <a:schemeClr val="dk2"/>
              </a:buClr>
              <a:buSzPts val="1300"/>
              <a:buFont typeface="Lato"/>
              <a:buChar char="●"/>
            </a:pPr>
            <a:r>
              <a:rPr lang="en">
                <a:solidFill>
                  <a:schemeClr val="dk2"/>
                </a:solidFill>
              </a:rPr>
              <a:t>Number of people with income level USD</a:t>
            </a:r>
            <a:endParaRPr>
              <a:solidFill>
                <a:schemeClr val="dk2"/>
              </a:solidFill>
            </a:endParaRPr>
          </a:p>
          <a:p>
            <a:pPr indent="0" lvl="0" marL="0" rtl="0" algn="l">
              <a:lnSpc>
                <a:spcPct val="100000"/>
              </a:lnSpc>
              <a:spcBef>
                <a:spcPts val="0"/>
              </a:spcBef>
              <a:spcAft>
                <a:spcPts val="0"/>
              </a:spcAft>
              <a:buNone/>
            </a:pPr>
            <a:r>
              <a:t/>
            </a:r>
            <a:endParaRPr>
              <a:solidFill>
                <a:schemeClr val="dk2"/>
              </a:solidFill>
            </a:endParaRPr>
          </a:p>
          <a:p>
            <a:pPr indent="0" lvl="0" marL="0" rtl="0" algn="l">
              <a:lnSpc>
                <a:spcPct val="100000"/>
              </a:lnSpc>
              <a:spcBef>
                <a:spcPts val="0"/>
              </a:spcBef>
              <a:spcAft>
                <a:spcPts val="0"/>
              </a:spcAft>
              <a:buNone/>
            </a:pPr>
            <a:r>
              <a:rPr b="1" lang="en">
                <a:solidFill>
                  <a:schemeClr val="dk2"/>
                </a:solidFill>
              </a:rPr>
              <a:t>Point of Interest Variables</a:t>
            </a:r>
            <a:endParaRPr b="1">
              <a:solidFill>
                <a:schemeClr val="dk2"/>
              </a:solidFill>
            </a:endParaRPr>
          </a:p>
          <a:p>
            <a:pPr indent="-311150" lvl="0" marL="457200" rtl="0" algn="l">
              <a:lnSpc>
                <a:spcPct val="100000"/>
              </a:lnSpc>
              <a:spcBef>
                <a:spcPts val="0"/>
              </a:spcBef>
              <a:spcAft>
                <a:spcPts val="0"/>
              </a:spcAft>
              <a:buClr>
                <a:schemeClr val="dk2"/>
              </a:buClr>
              <a:buSzPts val="1300"/>
              <a:buFont typeface="Lato"/>
              <a:buChar char="●"/>
            </a:pPr>
            <a:r>
              <a:rPr lang="en">
                <a:solidFill>
                  <a:schemeClr val="dk2"/>
                </a:solidFill>
              </a:rPr>
              <a:t>Gross leasable area</a:t>
            </a:r>
            <a:endParaRPr>
              <a:solidFill>
                <a:schemeClr val="dk2"/>
              </a:solidFill>
            </a:endParaRPr>
          </a:p>
          <a:p>
            <a:pPr indent="-311150" lvl="0" marL="457200" rtl="0" algn="l">
              <a:lnSpc>
                <a:spcPct val="100000"/>
              </a:lnSpc>
              <a:spcBef>
                <a:spcPts val="0"/>
              </a:spcBef>
              <a:spcAft>
                <a:spcPts val="0"/>
              </a:spcAft>
              <a:buClr>
                <a:schemeClr val="dk2"/>
              </a:buClr>
              <a:buSzPts val="1300"/>
              <a:buFont typeface="Lato"/>
              <a:buChar char="●"/>
            </a:pPr>
            <a:r>
              <a:rPr lang="en">
                <a:solidFill>
                  <a:schemeClr val="dk2"/>
                </a:solidFill>
              </a:rPr>
              <a:t>Number of hospital beds nearby</a:t>
            </a:r>
            <a:endParaRPr>
              <a:solidFill>
                <a:schemeClr val="dk2"/>
              </a:solidFill>
            </a:endParaRPr>
          </a:p>
          <a:p>
            <a:pPr indent="-311150" lvl="0" marL="457200" rtl="0" algn="l">
              <a:lnSpc>
                <a:spcPct val="100000"/>
              </a:lnSpc>
              <a:spcBef>
                <a:spcPts val="0"/>
              </a:spcBef>
              <a:spcAft>
                <a:spcPts val="0"/>
              </a:spcAft>
              <a:buClr>
                <a:schemeClr val="dk2"/>
              </a:buClr>
              <a:buSzPts val="1300"/>
              <a:buFont typeface="Lato"/>
              <a:buChar char="●"/>
            </a:pPr>
            <a:r>
              <a:rPr lang="en">
                <a:solidFill>
                  <a:schemeClr val="dk2"/>
                </a:solidFill>
              </a:rPr>
              <a:t>Public school enrollment count</a:t>
            </a:r>
            <a:endParaRPr>
              <a:solidFill>
                <a:schemeClr val="dk2"/>
              </a:solidFill>
            </a:endParaRPr>
          </a:p>
          <a:p>
            <a:pPr indent="0" lvl="0" marL="0" rtl="0" algn="l">
              <a:lnSpc>
                <a:spcPct val="100000"/>
              </a:lnSpc>
              <a:spcBef>
                <a:spcPts val="0"/>
              </a:spcBef>
              <a:spcAft>
                <a:spcPts val="0"/>
              </a:spcAft>
              <a:buNone/>
            </a:pPr>
            <a:r>
              <a:t/>
            </a:r>
            <a:endParaRPr>
              <a:solidFill>
                <a:schemeClr val="dk2"/>
              </a:solidFill>
            </a:endParaRPr>
          </a:p>
          <a:p>
            <a:pPr indent="0" lvl="0" marL="0" rtl="0" algn="l">
              <a:lnSpc>
                <a:spcPct val="100000"/>
              </a:lnSpc>
              <a:spcBef>
                <a:spcPts val="0"/>
              </a:spcBef>
              <a:spcAft>
                <a:spcPts val="0"/>
              </a:spcAft>
              <a:buNone/>
            </a:pPr>
            <a:r>
              <a:rPr b="1" lang="en">
                <a:solidFill>
                  <a:schemeClr val="dk2"/>
                </a:solidFill>
              </a:rPr>
              <a:t>Store Information</a:t>
            </a:r>
            <a:endParaRPr b="1">
              <a:solidFill>
                <a:schemeClr val="dk2"/>
              </a:solidFill>
            </a:endParaRPr>
          </a:p>
          <a:p>
            <a:pPr indent="-311150" lvl="0" marL="457200" rtl="0" algn="l">
              <a:lnSpc>
                <a:spcPct val="100000"/>
              </a:lnSpc>
              <a:spcBef>
                <a:spcPts val="0"/>
              </a:spcBef>
              <a:spcAft>
                <a:spcPts val="0"/>
              </a:spcAft>
              <a:buClr>
                <a:schemeClr val="dk2"/>
              </a:buClr>
              <a:buSzPts val="1300"/>
              <a:buFont typeface="Lato"/>
              <a:buChar char="●"/>
            </a:pPr>
            <a:r>
              <a:rPr lang="en">
                <a:solidFill>
                  <a:schemeClr val="dk2"/>
                </a:solidFill>
              </a:rPr>
              <a:t>Latitude/longitude</a:t>
            </a:r>
            <a:endParaRPr>
              <a:solidFill>
                <a:schemeClr val="dk2"/>
              </a:solidFill>
            </a:endParaRPr>
          </a:p>
          <a:p>
            <a:pPr indent="-311150" lvl="0" marL="457200" rtl="0" algn="l">
              <a:lnSpc>
                <a:spcPct val="100000"/>
              </a:lnSpc>
              <a:spcBef>
                <a:spcPts val="0"/>
              </a:spcBef>
              <a:spcAft>
                <a:spcPts val="0"/>
              </a:spcAft>
              <a:buClr>
                <a:schemeClr val="dk2"/>
              </a:buClr>
              <a:buSzPts val="1300"/>
              <a:buFont typeface="Lato"/>
              <a:buChar char="●"/>
            </a:pPr>
            <a:r>
              <a:rPr lang="en">
                <a:solidFill>
                  <a:schemeClr val="dk2"/>
                </a:solidFill>
              </a:rPr>
              <a:t>Market size (e.g. large city, small town, etc) </a:t>
            </a:r>
            <a:endParaRPr/>
          </a:p>
        </p:txBody>
      </p:sp>
      <p:sp>
        <p:nvSpPr>
          <p:cNvPr id="128" name="Google Shape;128;p1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29" name="Google Shape;129;p17"/>
          <p:cNvPicPr preferRelativeResize="0"/>
          <p:nvPr/>
        </p:nvPicPr>
        <p:blipFill rotWithShape="1">
          <a:blip r:embed="rId3">
            <a:alphaModFix/>
          </a:blip>
          <a:srcRect b="0" l="12453" r="11006" t="0"/>
          <a:stretch/>
        </p:blipFill>
        <p:spPr>
          <a:xfrm>
            <a:off x="5081650" y="481725"/>
            <a:ext cx="4062348" cy="1372125"/>
          </a:xfrm>
          <a:prstGeom prst="rect">
            <a:avLst/>
          </a:prstGeom>
          <a:noFill/>
          <a:ln>
            <a:noFill/>
          </a:ln>
        </p:spPr>
      </p:pic>
      <p:sp>
        <p:nvSpPr>
          <p:cNvPr id="130" name="Google Shape;130;p17"/>
          <p:cNvSpPr txBox="1"/>
          <p:nvPr/>
        </p:nvSpPr>
        <p:spPr>
          <a:xfrm>
            <a:off x="5828075" y="3187500"/>
            <a:ext cx="30897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u="sng">
                <a:solidFill>
                  <a:schemeClr val="accent3"/>
                </a:solidFill>
                <a:latin typeface="Lato Black"/>
                <a:ea typeface="Lato Black"/>
                <a:cs typeface="Lato Black"/>
                <a:sym typeface="Lato Black"/>
              </a:rPr>
              <a:t>Over one thousand features !</a:t>
            </a:r>
            <a:endParaRPr sz="1700" u="sng">
              <a:solidFill>
                <a:schemeClr val="accent3"/>
              </a:solidFill>
              <a:latin typeface="Lato Black"/>
              <a:ea typeface="Lato Black"/>
              <a:cs typeface="Lato Black"/>
              <a:sym typeface="Lato Black"/>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pic>
        <p:nvPicPr>
          <p:cNvPr id="135" name="Google Shape;135;p18"/>
          <p:cNvPicPr preferRelativeResize="0"/>
          <p:nvPr/>
        </p:nvPicPr>
        <p:blipFill>
          <a:blip r:embed="rId3">
            <a:alphaModFix/>
          </a:blip>
          <a:stretch>
            <a:fillRect/>
          </a:stretch>
        </p:blipFill>
        <p:spPr>
          <a:xfrm>
            <a:off x="2083450" y="644150"/>
            <a:ext cx="4977099" cy="3732824"/>
          </a:xfrm>
          <a:prstGeom prst="rect">
            <a:avLst/>
          </a:prstGeom>
          <a:noFill/>
          <a:ln>
            <a:noFill/>
          </a:ln>
        </p:spPr>
      </p:pic>
      <p:sp>
        <p:nvSpPr>
          <p:cNvPr id="136" name="Google Shape;136;p1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1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Supervised Machine Learning Model</a:t>
            </a:r>
            <a:endParaRPr/>
          </a:p>
        </p:txBody>
      </p:sp>
      <p:sp>
        <p:nvSpPr>
          <p:cNvPr id="142" name="Google Shape;142;p19"/>
          <p:cNvSpPr txBox="1"/>
          <p:nvPr>
            <p:ph idx="1" type="body"/>
          </p:nvPr>
        </p:nvSpPr>
        <p:spPr>
          <a:xfrm>
            <a:off x="729450" y="2078875"/>
            <a:ext cx="6653400" cy="25326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sz="1400"/>
              <a:t>Smoothie King dataset is labelled with </a:t>
            </a:r>
            <a:r>
              <a:rPr b="1" lang="en" sz="1400"/>
              <a:t>true</a:t>
            </a:r>
            <a:r>
              <a:rPr b="1" lang="en" sz="1400"/>
              <a:t> traffic types</a:t>
            </a:r>
            <a:endParaRPr b="1" sz="1400"/>
          </a:p>
          <a:p>
            <a:pPr indent="-304800" lvl="1" marL="914400" rtl="0" algn="l">
              <a:spcBef>
                <a:spcPts val="0"/>
              </a:spcBef>
              <a:spcAft>
                <a:spcPts val="0"/>
              </a:spcAft>
              <a:buSzPts val="1200"/>
              <a:buChar char="○"/>
            </a:pPr>
            <a:r>
              <a:rPr lang="en" sz="1200"/>
              <a:t>Home</a:t>
            </a:r>
            <a:endParaRPr sz="1200"/>
          </a:p>
          <a:p>
            <a:pPr indent="-304800" lvl="1" marL="914400" rtl="0" algn="l">
              <a:spcBef>
                <a:spcPts val="0"/>
              </a:spcBef>
              <a:spcAft>
                <a:spcPts val="0"/>
              </a:spcAft>
              <a:buSzPts val="1200"/>
              <a:buChar char="○"/>
            </a:pPr>
            <a:r>
              <a:rPr lang="en" sz="1200"/>
              <a:t>Travel</a:t>
            </a:r>
            <a:endParaRPr sz="1200"/>
          </a:p>
          <a:p>
            <a:pPr indent="-304800" lvl="1" marL="914400" rtl="0" algn="l">
              <a:spcBef>
                <a:spcPts val="0"/>
              </a:spcBef>
              <a:spcAft>
                <a:spcPts val="0"/>
              </a:spcAft>
              <a:buSzPts val="1200"/>
              <a:buChar char="○"/>
            </a:pPr>
            <a:r>
              <a:rPr lang="en" sz="1200"/>
              <a:t>Shopping</a:t>
            </a:r>
            <a:endParaRPr sz="1200"/>
          </a:p>
          <a:p>
            <a:pPr indent="-304800" lvl="1" marL="914400" rtl="0" algn="l">
              <a:spcBef>
                <a:spcPts val="0"/>
              </a:spcBef>
              <a:spcAft>
                <a:spcPts val="0"/>
              </a:spcAft>
              <a:buSzPts val="1200"/>
              <a:buChar char="○"/>
            </a:pPr>
            <a:r>
              <a:rPr lang="en" sz="1200"/>
              <a:t>Work</a:t>
            </a:r>
            <a:endParaRPr sz="1200"/>
          </a:p>
          <a:p>
            <a:pPr indent="-304800" lvl="1" marL="914400" rtl="0" algn="l">
              <a:spcBef>
                <a:spcPts val="0"/>
              </a:spcBef>
              <a:spcAft>
                <a:spcPts val="0"/>
              </a:spcAft>
              <a:buSzPts val="1200"/>
              <a:buChar char="○"/>
            </a:pPr>
            <a:r>
              <a:rPr lang="en" sz="1200"/>
              <a:t>Other (a group of niche traffic types such as military base)</a:t>
            </a:r>
            <a:endParaRPr sz="1200"/>
          </a:p>
          <a:p>
            <a:pPr indent="-317500" lvl="0" marL="457200" rtl="0" algn="l">
              <a:spcBef>
                <a:spcPts val="0"/>
              </a:spcBef>
              <a:spcAft>
                <a:spcPts val="0"/>
              </a:spcAft>
              <a:buSzPts val="1400"/>
              <a:buChar char="●"/>
            </a:pPr>
            <a:r>
              <a:rPr lang="en" sz="1400"/>
              <a:t>Train a </a:t>
            </a:r>
            <a:r>
              <a:rPr b="1" lang="en" sz="1400"/>
              <a:t>supervised</a:t>
            </a:r>
            <a:r>
              <a:rPr lang="en" sz="1400"/>
              <a:t> ML pipeline to </a:t>
            </a:r>
            <a:r>
              <a:rPr lang="en" sz="1400"/>
              <a:t>predict</a:t>
            </a:r>
            <a:r>
              <a:rPr lang="en" sz="1400"/>
              <a:t> these target labels</a:t>
            </a:r>
            <a:endParaRPr sz="1400"/>
          </a:p>
          <a:p>
            <a:pPr indent="-317500" lvl="0" marL="457200" rtl="0" algn="l">
              <a:spcBef>
                <a:spcPts val="0"/>
              </a:spcBef>
              <a:spcAft>
                <a:spcPts val="0"/>
              </a:spcAft>
              <a:buSzPts val="1400"/>
              <a:buChar char="●"/>
            </a:pPr>
            <a:r>
              <a:rPr lang="en" sz="1400"/>
              <a:t>Identify the most important features for each target class</a:t>
            </a:r>
            <a:endParaRPr sz="1400"/>
          </a:p>
          <a:p>
            <a:pPr indent="-317500" lvl="0" marL="457200" rtl="0" algn="l">
              <a:spcBef>
                <a:spcPts val="0"/>
              </a:spcBef>
              <a:spcAft>
                <a:spcPts val="0"/>
              </a:spcAft>
              <a:buSzPts val="1400"/>
              <a:buChar char="●"/>
            </a:pPr>
            <a:r>
              <a:rPr lang="en" sz="1400"/>
              <a:t>Acceptance criteria: </a:t>
            </a:r>
            <a:r>
              <a:rPr b="1" lang="en" sz="1400"/>
              <a:t>accuracy of 70%</a:t>
            </a:r>
            <a:endParaRPr b="1" sz="1400"/>
          </a:p>
        </p:txBody>
      </p:sp>
      <p:pic>
        <p:nvPicPr>
          <p:cNvPr id="143" name="Google Shape;143;p19"/>
          <p:cNvPicPr preferRelativeResize="0"/>
          <p:nvPr/>
        </p:nvPicPr>
        <p:blipFill>
          <a:blip r:embed="rId3">
            <a:alphaModFix/>
          </a:blip>
          <a:stretch>
            <a:fillRect/>
          </a:stretch>
        </p:blipFill>
        <p:spPr>
          <a:xfrm>
            <a:off x="8558025" y="652600"/>
            <a:ext cx="448176" cy="336125"/>
          </a:xfrm>
          <a:prstGeom prst="rect">
            <a:avLst/>
          </a:prstGeom>
          <a:noFill/>
          <a:ln>
            <a:noFill/>
          </a:ln>
        </p:spPr>
      </p:pic>
      <p:sp>
        <p:nvSpPr>
          <p:cNvPr id="144" name="Google Shape;144;p1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2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Steps of Our Workflow</a:t>
            </a:r>
            <a:endParaRPr/>
          </a:p>
        </p:txBody>
      </p:sp>
      <p:sp>
        <p:nvSpPr>
          <p:cNvPr id="150" name="Google Shape;150;p20"/>
          <p:cNvSpPr txBox="1"/>
          <p:nvPr/>
        </p:nvSpPr>
        <p:spPr>
          <a:xfrm>
            <a:off x="746800" y="2081675"/>
            <a:ext cx="7688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Lato"/>
              <a:ea typeface="Lato"/>
              <a:cs typeface="Lato"/>
              <a:sym typeface="Lato"/>
            </a:endParaRPr>
          </a:p>
        </p:txBody>
      </p:sp>
      <p:sp>
        <p:nvSpPr>
          <p:cNvPr id="151" name="Google Shape;151;p20"/>
          <p:cNvSpPr txBox="1"/>
          <p:nvPr/>
        </p:nvSpPr>
        <p:spPr>
          <a:xfrm>
            <a:off x="746800" y="1979000"/>
            <a:ext cx="7235700" cy="1879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800">
                <a:solidFill>
                  <a:schemeClr val="dk2"/>
                </a:solidFill>
                <a:highlight>
                  <a:schemeClr val="lt1"/>
                </a:highlight>
                <a:latin typeface="Lato"/>
                <a:ea typeface="Lato"/>
                <a:cs typeface="Lato"/>
                <a:sym typeface="Lato"/>
              </a:rPr>
              <a:t>Step 1</a:t>
            </a:r>
            <a:r>
              <a:rPr lang="en" sz="1800">
                <a:solidFill>
                  <a:schemeClr val="dk2"/>
                </a:solidFill>
                <a:highlight>
                  <a:schemeClr val="lt1"/>
                </a:highlight>
                <a:latin typeface="Lato"/>
                <a:ea typeface="Lato"/>
                <a:cs typeface="Lato"/>
                <a:sym typeface="Lato"/>
              </a:rPr>
              <a:t>: Data preprocess</a:t>
            </a:r>
            <a:endParaRPr sz="1800">
              <a:solidFill>
                <a:schemeClr val="dk2"/>
              </a:solidFill>
              <a:highlight>
                <a:schemeClr val="lt1"/>
              </a:highlight>
              <a:latin typeface="Lato"/>
              <a:ea typeface="Lato"/>
              <a:cs typeface="Lato"/>
              <a:sym typeface="Lato"/>
            </a:endParaRPr>
          </a:p>
          <a:p>
            <a:pPr indent="0" lvl="0" marL="0" rtl="0" algn="l">
              <a:lnSpc>
                <a:spcPct val="115000"/>
              </a:lnSpc>
              <a:spcBef>
                <a:spcPts val="1200"/>
              </a:spcBef>
              <a:spcAft>
                <a:spcPts val="0"/>
              </a:spcAft>
              <a:buNone/>
            </a:pPr>
            <a:r>
              <a:rPr b="1" lang="en" sz="1800">
                <a:solidFill>
                  <a:schemeClr val="dk2"/>
                </a:solidFill>
                <a:highlight>
                  <a:schemeClr val="lt1"/>
                </a:highlight>
                <a:latin typeface="Lato"/>
                <a:ea typeface="Lato"/>
                <a:cs typeface="Lato"/>
                <a:sym typeface="Lato"/>
              </a:rPr>
              <a:t>Step 2</a:t>
            </a:r>
            <a:r>
              <a:rPr lang="en" sz="1800">
                <a:solidFill>
                  <a:schemeClr val="dk2"/>
                </a:solidFill>
                <a:highlight>
                  <a:schemeClr val="lt1"/>
                </a:highlight>
                <a:latin typeface="Lato"/>
                <a:ea typeface="Lato"/>
                <a:cs typeface="Lato"/>
                <a:sym typeface="Lato"/>
              </a:rPr>
              <a:t>: </a:t>
            </a:r>
            <a:r>
              <a:rPr lang="en" sz="1800">
                <a:solidFill>
                  <a:schemeClr val="dk2"/>
                </a:solidFill>
                <a:highlight>
                  <a:schemeClr val="lt1"/>
                </a:highlight>
                <a:latin typeface="Lato"/>
                <a:ea typeface="Lato"/>
                <a:cs typeface="Lato"/>
                <a:sym typeface="Lato"/>
              </a:rPr>
              <a:t>H</a:t>
            </a:r>
            <a:r>
              <a:rPr lang="en" sz="1800">
                <a:solidFill>
                  <a:schemeClr val="dk2"/>
                </a:solidFill>
                <a:highlight>
                  <a:schemeClr val="lt1"/>
                </a:highlight>
                <a:latin typeface="Lato"/>
                <a:ea typeface="Lato"/>
                <a:cs typeface="Lato"/>
                <a:sym typeface="Lato"/>
              </a:rPr>
              <a:t>yperparameter tuning on different models</a:t>
            </a:r>
            <a:endParaRPr sz="1800">
              <a:solidFill>
                <a:schemeClr val="dk2"/>
              </a:solidFill>
              <a:highlight>
                <a:schemeClr val="lt1"/>
              </a:highlight>
              <a:latin typeface="Lato"/>
              <a:ea typeface="Lato"/>
              <a:cs typeface="Lato"/>
              <a:sym typeface="Lato"/>
            </a:endParaRPr>
          </a:p>
          <a:p>
            <a:pPr indent="0" lvl="0" marL="0" rtl="0" algn="l">
              <a:lnSpc>
                <a:spcPct val="115000"/>
              </a:lnSpc>
              <a:spcBef>
                <a:spcPts val="1200"/>
              </a:spcBef>
              <a:spcAft>
                <a:spcPts val="0"/>
              </a:spcAft>
              <a:buNone/>
            </a:pPr>
            <a:r>
              <a:rPr b="1" lang="en" sz="1800">
                <a:solidFill>
                  <a:schemeClr val="dk2"/>
                </a:solidFill>
                <a:highlight>
                  <a:schemeClr val="lt1"/>
                </a:highlight>
                <a:latin typeface="Lato"/>
                <a:ea typeface="Lato"/>
                <a:cs typeface="Lato"/>
                <a:sym typeface="Lato"/>
              </a:rPr>
              <a:t>Step 3</a:t>
            </a:r>
            <a:r>
              <a:rPr lang="en" sz="1800">
                <a:solidFill>
                  <a:schemeClr val="dk2"/>
                </a:solidFill>
                <a:highlight>
                  <a:schemeClr val="lt1"/>
                </a:highlight>
                <a:latin typeface="Lato"/>
                <a:ea typeface="Lato"/>
                <a:cs typeface="Lato"/>
                <a:sym typeface="Lato"/>
              </a:rPr>
              <a:t>: Model building</a:t>
            </a:r>
            <a:endParaRPr sz="1800">
              <a:solidFill>
                <a:schemeClr val="dk2"/>
              </a:solidFill>
              <a:highlight>
                <a:schemeClr val="lt1"/>
              </a:highlight>
              <a:latin typeface="Lato"/>
              <a:ea typeface="Lato"/>
              <a:cs typeface="Lato"/>
              <a:sym typeface="Lato"/>
            </a:endParaRPr>
          </a:p>
          <a:p>
            <a:pPr indent="0" lvl="0" marL="0" rtl="0" algn="l">
              <a:lnSpc>
                <a:spcPct val="115000"/>
              </a:lnSpc>
              <a:spcBef>
                <a:spcPts val="1200"/>
              </a:spcBef>
              <a:spcAft>
                <a:spcPts val="1200"/>
              </a:spcAft>
              <a:buNone/>
            </a:pPr>
            <a:r>
              <a:rPr b="1" lang="en" sz="1800">
                <a:solidFill>
                  <a:schemeClr val="dk2"/>
                </a:solidFill>
                <a:highlight>
                  <a:schemeClr val="lt1"/>
                </a:highlight>
                <a:latin typeface="Lato"/>
                <a:ea typeface="Lato"/>
                <a:cs typeface="Lato"/>
                <a:sym typeface="Lato"/>
              </a:rPr>
              <a:t>Step 4</a:t>
            </a:r>
            <a:r>
              <a:rPr lang="en" sz="1800">
                <a:solidFill>
                  <a:schemeClr val="dk2"/>
                </a:solidFill>
                <a:highlight>
                  <a:schemeClr val="lt1"/>
                </a:highlight>
                <a:latin typeface="Lato"/>
                <a:ea typeface="Lato"/>
                <a:cs typeface="Lato"/>
                <a:sym typeface="Lato"/>
              </a:rPr>
              <a:t>: Feature importance interpretation</a:t>
            </a:r>
            <a:endParaRPr/>
          </a:p>
        </p:txBody>
      </p:sp>
      <p:sp>
        <p:nvSpPr>
          <p:cNvPr id="152" name="Google Shape;152;p20"/>
          <p:cNvSpPr txBox="1"/>
          <p:nvPr/>
        </p:nvSpPr>
        <p:spPr>
          <a:xfrm>
            <a:off x="1328225" y="8925"/>
            <a:ext cx="1203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Lato"/>
              <a:ea typeface="Lato"/>
              <a:cs typeface="Lato"/>
              <a:sym typeface="Lato"/>
            </a:endParaRPr>
          </a:p>
        </p:txBody>
      </p:sp>
      <p:pic>
        <p:nvPicPr>
          <p:cNvPr id="153" name="Google Shape;153;p20"/>
          <p:cNvPicPr preferRelativeResize="0"/>
          <p:nvPr/>
        </p:nvPicPr>
        <p:blipFill>
          <a:blip r:embed="rId3">
            <a:alphaModFix/>
          </a:blip>
          <a:stretch>
            <a:fillRect/>
          </a:stretch>
        </p:blipFill>
        <p:spPr>
          <a:xfrm>
            <a:off x="8558025" y="652600"/>
            <a:ext cx="448176" cy="336125"/>
          </a:xfrm>
          <a:prstGeom prst="rect">
            <a:avLst/>
          </a:prstGeom>
          <a:noFill/>
          <a:ln>
            <a:noFill/>
          </a:ln>
        </p:spPr>
      </p:pic>
      <p:sp>
        <p:nvSpPr>
          <p:cNvPr id="154" name="Google Shape;154;p2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2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Step 1: </a:t>
            </a:r>
            <a:r>
              <a:rPr lang="en"/>
              <a:t>Data Preprocess</a:t>
            </a:r>
            <a:endParaRPr/>
          </a:p>
        </p:txBody>
      </p:sp>
      <p:sp>
        <p:nvSpPr>
          <p:cNvPr id="160" name="Google Shape;160;p21"/>
          <p:cNvSpPr txBox="1"/>
          <p:nvPr>
            <p:ph idx="1" type="body"/>
          </p:nvPr>
        </p:nvSpPr>
        <p:spPr>
          <a:xfrm>
            <a:off x="729450" y="2078875"/>
            <a:ext cx="7688700" cy="26709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sz="1600"/>
              <a:t>Mainly </a:t>
            </a:r>
            <a:r>
              <a:rPr b="1" lang="en" sz="1600"/>
              <a:t>feature selection</a:t>
            </a:r>
            <a:r>
              <a:rPr lang="en" sz="1600"/>
              <a:t> (over 1k features)</a:t>
            </a:r>
            <a:endParaRPr sz="1600"/>
          </a:p>
          <a:p>
            <a:pPr indent="-330200" lvl="0" marL="457200" rtl="0" algn="l">
              <a:spcBef>
                <a:spcPts val="0"/>
              </a:spcBef>
              <a:spcAft>
                <a:spcPts val="0"/>
              </a:spcAft>
              <a:buSzPts val="1600"/>
              <a:buChar char="●"/>
            </a:pPr>
            <a:r>
              <a:rPr lang="en" sz="1600"/>
              <a:t>For f</a:t>
            </a:r>
            <a:r>
              <a:rPr lang="en" sz="1600"/>
              <a:t>eatures with </a:t>
            </a:r>
            <a:r>
              <a:rPr b="1" lang="en" sz="1600"/>
              <a:t>raw counts </a:t>
            </a:r>
            <a:r>
              <a:rPr lang="en" sz="1600"/>
              <a:t>and </a:t>
            </a:r>
            <a:r>
              <a:rPr b="1" lang="en" sz="1600"/>
              <a:t>percentage values</a:t>
            </a:r>
            <a:endParaRPr b="1" sz="1600"/>
          </a:p>
          <a:p>
            <a:pPr indent="-330200" lvl="1" marL="914400" rtl="0" algn="l">
              <a:spcBef>
                <a:spcPts val="0"/>
              </a:spcBef>
              <a:spcAft>
                <a:spcPts val="0"/>
              </a:spcAft>
              <a:buSzPts val="1600"/>
              <a:buChar char="○"/>
            </a:pPr>
            <a:r>
              <a:rPr lang="en" sz="1600"/>
              <a:t>E.g. in a specific trade area, the </a:t>
            </a:r>
            <a:r>
              <a:rPr b="1" lang="en" sz="1600">
                <a:solidFill>
                  <a:srgbClr val="FF0000"/>
                </a:solidFill>
              </a:rPr>
              <a:t>number</a:t>
            </a:r>
            <a:r>
              <a:rPr lang="en" sz="1600"/>
              <a:t> of households with 1 person v.s. the </a:t>
            </a:r>
            <a:r>
              <a:rPr b="1" lang="en" sz="1600">
                <a:solidFill>
                  <a:srgbClr val="FF0000"/>
                </a:solidFill>
              </a:rPr>
              <a:t>percent</a:t>
            </a:r>
            <a:r>
              <a:rPr lang="en" sz="1600"/>
              <a:t> of households with 1 person</a:t>
            </a:r>
            <a:endParaRPr sz="1600"/>
          </a:p>
          <a:p>
            <a:pPr indent="-330200" lvl="1" marL="914400" rtl="0" algn="l">
              <a:spcBef>
                <a:spcPts val="0"/>
              </a:spcBef>
              <a:spcAft>
                <a:spcPts val="0"/>
              </a:spcAft>
              <a:buSzPts val="1600"/>
              <a:buChar char="○"/>
            </a:pPr>
            <a:r>
              <a:rPr lang="en" sz="1600"/>
              <a:t>Dropped the raw count features and kept the percentage value features</a:t>
            </a:r>
            <a:endParaRPr sz="1600"/>
          </a:p>
          <a:p>
            <a:pPr indent="-330200" lvl="0" marL="457200" rtl="0" algn="l">
              <a:spcBef>
                <a:spcPts val="0"/>
              </a:spcBef>
              <a:spcAft>
                <a:spcPts val="0"/>
              </a:spcAft>
              <a:buSzPts val="1600"/>
              <a:buChar char="●"/>
            </a:pPr>
            <a:r>
              <a:rPr lang="en" sz="1600"/>
              <a:t>Remove features that were </a:t>
            </a:r>
            <a:r>
              <a:rPr b="1" lang="en" sz="1600"/>
              <a:t>irrelevant</a:t>
            </a:r>
            <a:r>
              <a:rPr lang="en" sz="1600"/>
              <a:t> to prediction task</a:t>
            </a:r>
            <a:endParaRPr sz="1600"/>
          </a:p>
          <a:p>
            <a:pPr indent="-330200" lvl="0" marL="457200" rtl="0" algn="l">
              <a:spcBef>
                <a:spcPts val="0"/>
              </a:spcBef>
              <a:spcAft>
                <a:spcPts val="0"/>
              </a:spcAft>
              <a:buSzPts val="1600"/>
              <a:buChar char="●"/>
            </a:pPr>
            <a:r>
              <a:rPr lang="en" sz="1600"/>
              <a:t>Final dataset: 796 rows with 257 columns</a:t>
            </a:r>
            <a:r>
              <a:rPr lang="en" sz="1600"/>
              <a:t> (90/10 train/test split)</a:t>
            </a:r>
            <a:endParaRPr sz="1600"/>
          </a:p>
        </p:txBody>
      </p:sp>
      <p:pic>
        <p:nvPicPr>
          <p:cNvPr id="161" name="Google Shape;161;p21"/>
          <p:cNvPicPr preferRelativeResize="0"/>
          <p:nvPr/>
        </p:nvPicPr>
        <p:blipFill>
          <a:blip r:embed="rId3">
            <a:alphaModFix/>
          </a:blip>
          <a:stretch>
            <a:fillRect/>
          </a:stretch>
        </p:blipFill>
        <p:spPr>
          <a:xfrm>
            <a:off x="8558025" y="652600"/>
            <a:ext cx="448176" cy="336125"/>
          </a:xfrm>
          <a:prstGeom prst="rect">
            <a:avLst/>
          </a:prstGeom>
          <a:noFill/>
          <a:ln>
            <a:noFill/>
          </a:ln>
        </p:spPr>
      </p:pic>
      <p:sp>
        <p:nvSpPr>
          <p:cNvPr id="162" name="Google Shape;162;p2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34F5C"/>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